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66" r:id="rId4"/>
    <p:sldId id="260" r:id="rId5"/>
    <p:sldId id="262" r:id="rId6"/>
    <p:sldId id="274" r:id="rId7"/>
    <p:sldId id="268" r:id="rId8"/>
    <p:sldId id="295" r:id="rId9"/>
    <p:sldId id="285" r:id="rId10"/>
    <p:sldId id="275" r:id="rId11"/>
    <p:sldId id="283" r:id="rId12"/>
    <p:sldId id="284" r:id="rId13"/>
    <p:sldId id="291" r:id="rId14"/>
    <p:sldId id="288" r:id="rId15"/>
    <p:sldId id="270" r:id="rId16"/>
    <p:sldId id="294" r:id="rId17"/>
    <p:sldId id="292" r:id="rId18"/>
    <p:sldId id="296" r:id="rId19"/>
    <p:sldId id="293" r:id="rId20"/>
    <p:sldId id="286" r:id="rId21"/>
    <p:sldId id="28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EB32"/>
    <a:srgbClr val="4F81BD"/>
    <a:srgbClr val="1E0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79" autoAdjust="0"/>
    <p:restoredTop sz="90941" autoAdjust="0"/>
  </p:normalViewPr>
  <p:slideViewPr>
    <p:cSldViewPr>
      <p:cViewPr>
        <p:scale>
          <a:sx n="70" d="100"/>
          <a:sy n="70" d="100"/>
        </p:scale>
        <p:origin x="-115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230883-2122-40BD-A9D7-069480E73D6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83B24F8-6BD6-425E-98FC-BB05B8D2F00D}">
      <dgm:prSet phldrT="[Text]"/>
      <dgm:spPr/>
      <dgm:t>
        <a:bodyPr/>
        <a:lstStyle/>
        <a:p>
          <a:r>
            <a:rPr lang="en-US" dirty="0" smtClean="0"/>
            <a:t>Sequence</a:t>
          </a:r>
          <a:endParaRPr lang="en-US" dirty="0"/>
        </a:p>
      </dgm:t>
    </dgm:pt>
    <dgm:pt modelId="{1FF36F80-A24D-4F46-9138-82BE08F7EE79}" type="parTrans" cxnId="{457C227D-8C58-420C-8947-5F9C3F42EEDF}">
      <dgm:prSet/>
      <dgm:spPr/>
      <dgm:t>
        <a:bodyPr/>
        <a:lstStyle/>
        <a:p>
          <a:endParaRPr lang="en-US"/>
        </a:p>
      </dgm:t>
    </dgm:pt>
    <dgm:pt modelId="{32CA066F-5C36-46EC-9E9F-B3786E813BED}" type="sibTrans" cxnId="{457C227D-8C58-420C-8947-5F9C3F42EEDF}">
      <dgm:prSet/>
      <dgm:spPr/>
      <dgm:t>
        <a:bodyPr/>
        <a:lstStyle/>
        <a:p>
          <a:endParaRPr lang="en-US"/>
        </a:p>
      </dgm:t>
    </dgm:pt>
    <dgm:pt modelId="{8CA08979-42E5-4A0D-9BD7-70BFBD531666}">
      <dgm:prSet phldrT="[Text]"/>
      <dgm:spPr/>
      <dgm:t>
        <a:bodyPr/>
        <a:lstStyle/>
        <a:p>
          <a:r>
            <a:rPr lang="en-US" dirty="0" smtClean="0"/>
            <a:t>PCR Overlapping Regions</a:t>
          </a:r>
          <a:endParaRPr lang="en-US" dirty="0"/>
        </a:p>
      </dgm:t>
    </dgm:pt>
    <dgm:pt modelId="{9B4F580A-92B7-4C23-81CB-D23CF93F9562}" type="parTrans" cxnId="{0E87573D-0313-42DE-B22D-2E4DE5AD4812}">
      <dgm:prSet/>
      <dgm:spPr/>
      <dgm:t>
        <a:bodyPr/>
        <a:lstStyle/>
        <a:p>
          <a:endParaRPr lang="en-US"/>
        </a:p>
      </dgm:t>
    </dgm:pt>
    <dgm:pt modelId="{BB6E4F95-4096-4056-8982-A3B44409CB5F}" type="sibTrans" cxnId="{0E87573D-0313-42DE-B22D-2E4DE5AD4812}">
      <dgm:prSet/>
      <dgm:spPr/>
      <dgm:t>
        <a:bodyPr/>
        <a:lstStyle/>
        <a:p>
          <a:endParaRPr lang="en-US"/>
        </a:p>
      </dgm:t>
    </dgm:pt>
    <dgm:pt modelId="{035A00CA-9022-4C50-BEAD-9047BACE0D6A}">
      <dgm:prSet phldrT="[Text]"/>
      <dgm:spPr/>
      <dgm:t>
        <a:bodyPr/>
        <a:lstStyle/>
        <a:p>
          <a:r>
            <a:rPr lang="en-US" dirty="0" smtClean="0"/>
            <a:t>Determine Mutation</a:t>
          </a:r>
          <a:endParaRPr lang="en-US" dirty="0"/>
        </a:p>
      </dgm:t>
    </dgm:pt>
    <dgm:pt modelId="{0872BFBF-CE17-42A8-BEFC-66552FC8D821}" type="parTrans" cxnId="{42FB02B5-8890-4932-9CBB-DEAED2475823}">
      <dgm:prSet/>
      <dgm:spPr/>
      <dgm:t>
        <a:bodyPr/>
        <a:lstStyle/>
        <a:p>
          <a:endParaRPr lang="en-US"/>
        </a:p>
      </dgm:t>
    </dgm:pt>
    <dgm:pt modelId="{C9BF67CB-05F2-42A4-AF80-3D28C707D7F3}" type="sibTrans" cxnId="{42FB02B5-8890-4932-9CBB-DEAED2475823}">
      <dgm:prSet/>
      <dgm:spPr/>
      <dgm:t>
        <a:bodyPr/>
        <a:lstStyle/>
        <a:p>
          <a:endParaRPr lang="en-US"/>
        </a:p>
      </dgm:t>
    </dgm:pt>
    <dgm:pt modelId="{20475CDC-7620-4D1D-9B43-15085A34A2E5}" type="pres">
      <dgm:prSet presAssocID="{C0230883-2122-40BD-A9D7-069480E73D62}" presName="Name0" presStyleCnt="0">
        <dgm:presLayoutVars>
          <dgm:dir/>
          <dgm:animLvl val="lvl"/>
          <dgm:resizeHandles val="exact"/>
        </dgm:presLayoutVars>
      </dgm:prSet>
      <dgm:spPr/>
    </dgm:pt>
    <dgm:pt modelId="{6E6D30D2-BFB3-49BD-B474-00AEBB0D0012}" type="pres">
      <dgm:prSet presAssocID="{8CA08979-42E5-4A0D-9BD7-70BFBD53166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52AADD-38CC-4736-A201-D8E2251E4EC2}" type="pres">
      <dgm:prSet presAssocID="{BB6E4F95-4096-4056-8982-A3B44409CB5F}" presName="parTxOnlySpace" presStyleCnt="0"/>
      <dgm:spPr/>
    </dgm:pt>
    <dgm:pt modelId="{448B2C87-AAD8-4605-B3D4-B3967EEEB4F1}" type="pres">
      <dgm:prSet presAssocID="{083B24F8-6BD6-425E-98FC-BB05B8D2F00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F5B52A-0AB2-49B2-946B-745AAB8FE530}" type="pres">
      <dgm:prSet presAssocID="{32CA066F-5C36-46EC-9E9F-B3786E813BED}" presName="parTxOnlySpace" presStyleCnt="0"/>
      <dgm:spPr/>
    </dgm:pt>
    <dgm:pt modelId="{CF38BFFD-3CE3-4FB3-A663-42EF26946804}" type="pres">
      <dgm:prSet presAssocID="{035A00CA-9022-4C50-BEAD-9047BACE0D6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87573D-0313-42DE-B22D-2E4DE5AD4812}" srcId="{C0230883-2122-40BD-A9D7-069480E73D62}" destId="{8CA08979-42E5-4A0D-9BD7-70BFBD531666}" srcOrd="0" destOrd="0" parTransId="{9B4F580A-92B7-4C23-81CB-D23CF93F9562}" sibTransId="{BB6E4F95-4096-4056-8982-A3B44409CB5F}"/>
    <dgm:cxn modelId="{689227B6-D257-420E-81AA-33924050CA9E}" type="presOf" srcId="{C0230883-2122-40BD-A9D7-069480E73D62}" destId="{20475CDC-7620-4D1D-9B43-15085A34A2E5}" srcOrd="0" destOrd="0" presId="urn:microsoft.com/office/officeart/2005/8/layout/chevron1"/>
    <dgm:cxn modelId="{6793CB0B-B8CB-46FE-8E70-81CA0FD9CBC6}" type="presOf" srcId="{083B24F8-6BD6-425E-98FC-BB05B8D2F00D}" destId="{448B2C87-AAD8-4605-B3D4-B3967EEEB4F1}" srcOrd="0" destOrd="0" presId="urn:microsoft.com/office/officeart/2005/8/layout/chevron1"/>
    <dgm:cxn modelId="{61D3AC99-55CE-4A01-B6F9-1E77781CC206}" type="presOf" srcId="{8CA08979-42E5-4A0D-9BD7-70BFBD531666}" destId="{6E6D30D2-BFB3-49BD-B474-00AEBB0D0012}" srcOrd="0" destOrd="0" presId="urn:microsoft.com/office/officeart/2005/8/layout/chevron1"/>
    <dgm:cxn modelId="{B7D98B7A-A19F-4A12-8A3B-3086C3E4A33C}" type="presOf" srcId="{035A00CA-9022-4C50-BEAD-9047BACE0D6A}" destId="{CF38BFFD-3CE3-4FB3-A663-42EF26946804}" srcOrd="0" destOrd="0" presId="urn:microsoft.com/office/officeart/2005/8/layout/chevron1"/>
    <dgm:cxn modelId="{42FB02B5-8890-4932-9CBB-DEAED2475823}" srcId="{C0230883-2122-40BD-A9D7-069480E73D62}" destId="{035A00CA-9022-4C50-BEAD-9047BACE0D6A}" srcOrd="2" destOrd="0" parTransId="{0872BFBF-CE17-42A8-BEFC-66552FC8D821}" sibTransId="{C9BF67CB-05F2-42A4-AF80-3D28C707D7F3}"/>
    <dgm:cxn modelId="{457C227D-8C58-420C-8947-5F9C3F42EEDF}" srcId="{C0230883-2122-40BD-A9D7-069480E73D62}" destId="{083B24F8-6BD6-425E-98FC-BB05B8D2F00D}" srcOrd="1" destOrd="0" parTransId="{1FF36F80-A24D-4F46-9138-82BE08F7EE79}" sibTransId="{32CA066F-5C36-46EC-9E9F-B3786E813BED}"/>
    <dgm:cxn modelId="{568E1657-9AF5-439A-B1B3-D5972864698A}" type="presParOf" srcId="{20475CDC-7620-4D1D-9B43-15085A34A2E5}" destId="{6E6D30D2-BFB3-49BD-B474-00AEBB0D0012}" srcOrd="0" destOrd="0" presId="urn:microsoft.com/office/officeart/2005/8/layout/chevron1"/>
    <dgm:cxn modelId="{4DE55B27-5006-4E9B-99E8-743C5CF2049C}" type="presParOf" srcId="{20475CDC-7620-4D1D-9B43-15085A34A2E5}" destId="{6252AADD-38CC-4736-A201-D8E2251E4EC2}" srcOrd="1" destOrd="0" presId="urn:microsoft.com/office/officeart/2005/8/layout/chevron1"/>
    <dgm:cxn modelId="{1F7F01AA-9214-498E-9519-E8155C9E19C4}" type="presParOf" srcId="{20475CDC-7620-4D1D-9B43-15085A34A2E5}" destId="{448B2C87-AAD8-4605-B3D4-B3967EEEB4F1}" srcOrd="2" destOrd="0" presId="urn:microsoft.com/office/officeart/2005/8/layout/chevron1"/>
    <dgm:cxn modelId="{1A074DC8-3568-4524-9C39-9629529A04AE}" type="presParOf" srcId="{20475CDC-7620-4D1D-9B43-15085A34A2E5}" destId="{58F5B52A-0AB2-49B2-946B-745AAB8FE530}" srcOrd="3" destOrd="0" presId="urn:microsoft.com/office/officeart/2005/8/layout/chevron1"/>
    <dgm:cxn modelId="{C7C32BC0-F999-428E-8D5E-7602921FBD1A}" type="presParOf" srcId="{20475CDC-7620-4D1D-9B43-15085A34A2E5}" destId="{CF38BFFD-3CE3-4FB3-A663-42EF2694680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D82933-9549-4B7C-B6EC-E38C589AAF26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7A787FC2-CD28-49EA-9148-D0048060A551}">
      <dgm:prSet phldrT="[Text]"/>
      <dgm:spPr/>
      <dgm:t>
        <a:bodyPr/>
        <a:lstStyle/>
        <a:p>
          <a:r>
            <a:rPr lang="en-US" dirty="0" smtClean="0"/>
            <a:t>Fewer Red Blood Cells</a:t>
          </a:r>
          <a:endParaRPr lang="en-US" dirty="0"/>
        </a:p>
      </dgm:t>
    </dgm:pt>
    <dgm:pt modelId="{DB8D3AC2-039D-4A68-8B9A-7A97B000FAC7}" type="parTrans" cxnId="{D4C316D0-9D20-4929-B1FC-1F7487271714}">
      <dgm:prSet/>
      <dgm:spPr/>
      <dgm:t>
        <a:bodyPr/>
        <a:lstStyle/>
        <a:p>
          <a:endParaRPr lang="en-US"/>
        </a:p>
      </dgm:t>
    </dgm:pt>
    <dgm:pt modelId="{0A2BE19C-909B-4959-B1A9-0417BEE1B19C}" type="sibTrans" cxnId="{D4C316D0-9D20-4929-B1FC-1F7487271714}">
      <dgm:prSet/>
      <dgm:spPr/>
      <dgm:t>
        <a:bodyPr/>
        <a:lstStyle/>
        <a:p>
          <a:endParaRPr lang="en-US"/>
        </a:p>
      </dgm:t>
    </dgm:pt>
    <dgm:pt modelId="{850C79E3-2EC7-4ACA-94CC-F34A9B13DB22}">
      <dgm:prSet phldrT="[Text]"/>
      <dgm:spPr/>
      <dgm:t>
        <a:bodyPr/>
        <a:lstStyle/>
        <a:p>
          <a:r>
            <a:rPr lang="en-US" dirty="0" smtClean="0"/>
            <a:t>Less Hemoglobin</a:t>
          </a:r>
          <a:endParaRPr lang="en-US" dirty="0"/>
        </a:p>
      </dgm:t>
    </dgm:pt>
    <dgm:pt modelId="{64D274B0-7EB1-4B92-9000-7D0A3D3F9E67}" type="parTrans" cxnId="{73425108-6BD1-42DD-968C-657F8283DE22}">
      <dgm:prSet/>
      <dgm:spPr/>
      <dgm:t>
        <a:bodyPr/>
        <a:lstStyle/>
        <a:p>
          <a:endParaRPr lang="en-US"/>
        </a:p>
      </dgm:t>
    </dgm:pt>
    <dgm:pt modelId="{F6CFFF18-C48F-422C-A0AD-23FB612985D9}" type="sibTrans" cxnId="{73425108-6BD1-42DD-968C-657F8283DE22}">
      <dgm:prSet/>
      <dgm:spPr/>
      <dgm:t>
        <a:bodyPr/>
        <a:lstStyle/>
        <a:p>
          <a:endParaRPr lang="en-US"/>
        </a:p>
      </dgm:t>
    </dgm:pt>
    <dgm:pt modelId="{305483E4-8361-43FF-8D7E-A1AB1D6B6DDB}">
      <dgm:prSet phldrT="[Text]"/>
      <dgm:spPr/>
      <dgm:t>
        <a:bodyPr/>
        <a:lstStyle/>
        <a:p>
          <a:r>
            <a:rPr lang="en-US" dirty="0" smtClean="0"/>
            <a:t>Less Oxygen Transport</a:t>
          </a:r>
          <a:endParaRPr lang="en-US" dirty="0"/>
        </a:p>
      </dgm:t>
    </dgm:pt>
    <dgm:pt modelId="{7AE1D330-74EE-414E-9816-9BC12E666F72}" type="parTrans" cxnId="{3F0B9673-6C73-4296-AAE9-4E201F11DAB6}">
      <dgm:prSet/>
      <dgm:spPr/>
      <dgm:t>
        <a:bodyPr/>
        <a:lstStyle/>
        <a:p>
          <a:endParaRPr lang="en-US"/>
        </a:p>
      </dgm:t>
    </dgm:pt>
    <dgm:pt modelId="{FDC5C851-7AB5-4F47-A4FE-782E82BAA81E}" type="sibTrans" cxnId="{3F0B9673-6C73-4296-AAE9-4E201F11DAB6}">
      <dgm:prSet/>
      <dgm:spPr/>
      <dgm:t>
        <a:bodyPr/>
        <a:lstStyle/>
        <a:p>
          <a:endParaRPr lang="en-US"/>
        </a:p>
      </dgm:t>
    </dgm:pt>
    <dgm:pt modelId="{42EFC13B-2282-4731-8285-DB13150716C9}">
      <dgm:prSet phldrT="[Text]"/>
      <dgm:spPr/>
      <dgm:t>
        <a:bodyPr/>
        <a:lstStyle/>
        <a:p>
          <a:r>
            <a:rPr lang="en-US" dirty="0" smtClean="0"/>
            <a:t>Fatigue</a:t>
          </a:r>
          <a:endParaRPr lang="en-US" dirty="0"/>
        </a:p>
      </dgm:t>
    </dgm:pt>
    <dgm:pt modelId="{EEC8E560-B9F3-43AA-B26C-832CE04ED10E}" type="parTrans" cxnId="{B5C1BEEA-AE85-40B9-B314-21C95CFD9164}">
      <dgm:prSet/>
      <dgm:spPr/>
      <dgm:t>
        <a:bodyPr/>
        <a:lstStyle/>
        <a:p>
          <a:endParaRPr lang="en-US"/>
        </a:p>
      </dgm:t>
    </dgm:pt>
    <dgm:pt modelId="{070EB51B-7AF2-4AFD-BFEE-0C6BFF181AF0}" type="sibTrans" cxnId="{B5C1BEEA-AE85-40B9-B314-21C95CFD9164}">
      <dgm:prSet/>
      <dgm:spPr/>
      <dgm:t>
        <a:bodyPr/>
        <a:lstStyle/>
        <a:p>
          <a:endParaRPr lang="en-US"/>
        </a:p>
      </dgm:t>
    </dgm:pt>
    <dgm:pt modelId="{29BD18A4-011E-4230-944C-EC45302B642C}" type="pres">
      <dgm:prSet presAssocID="{BDD82933-9549-4B7C-B6EC-E38C589AAF26}" presName="linearFlow" presStyleCnt="0">
        <dgm:presLayoutVars>
          <dgm:resizeHandles val="exact"/>
        </dgm:presLayoutVars>
      </dgm:prSet>
      <dgm:spPr/>
    </dgm:pt>
    <dgm:pt modelId="{50E6A822-C3C6-4155-9C54-8BD8F2574812}" type="pres">
      <dgm:prSet presAssocID="{7A787FC2-CD28-49EA-9148-D0048060A55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ABCEF-504E-4A36-89DC-7A13BECF1055}" type="pres">
      <dgm:prSet presAssocID="{0A2BE19C-909B-4959-B1A9-0417BEE1B19C}" presName="sibTrans" presStyleLbl="sibTrans2D1" presStyleIdx="0" presStyleCnt="3"/>
      <dgm:spPr/>
      <dgm:t>
        <a:bodyPr/>
        <a:lstStyle/>
        <a:p>
          <a:endParaRPr lang="en-US"/>
        </a:p>
      </dgm:t>
    </dgm:pt>
    <dgm:pt modelId="{010A1533-800C-4EF9-A0A6-5F92CDEF04DB}" type="pres">
      <dgm:prSet presAssocID="{0A2BE19C-909B-4959-B1A9-0417BEE1B19C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BCDD64A3-30C6-488D-B31F-2AD0431C6D25}" type="pres">
      <dgm:prSet presAssocID="{850C79E3-2EC7-4ACA-94CC-F34A9B13DB2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41D9F7-0585-455A-9D1F-544C6FEBA043}" type="pres">
      <dgm:prSet presAssocID="{F6CFFF18-C48F-422C-A0AD-23FB612985D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BD536938-8FD0-4DE2-8F50-AD6DB6D81DD6}" type="pres">
      <dgm:prSet presAssocID="{F6CFFF18-C48F-422C-A0AD-23FB612985D9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5A689C82-4E3E-4ABA-BAD0-8B86C3FD4302}" type="pres">
      <dgm:prSet presAssocID="{305483E4-8361-43FF-8D7E-A1AB1D6B6DD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AA122C-F518-416A-9716-C0B279582195}" type="pres">
      <dgm:prSet presAssocID="{FDC5C851-7AB5-4F47-A4FE-782E82BAA81E}" presName="sibTrans" presStyleLbl="sibTrans2D1" presStyleIdx="2" presStyleCnt="3"/>
      <dgm:spPr/>
      <dgm:t>
        <a:bodyPr/>
        <a:lstStyle/>
        <a:p>
          <a:endParaRPr lang="en-US"/>
        </a:p>
      </dgm:t>
    </dgm:pt>
    <dgm:pt modelId="{EABFA868-37C9-4A05-8B14-2A9218203B99}" type="pres">
      <dgm:prSet presAssocID="{FDC5C851-7AB5-4F47-A4FE-782E82BAA81E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D607C8BE-3E36-4FAB-B692-340EDBA0B40C}" type="pres">
      <dgm:prSet presAssocID="{42EFC13B-2282-4731-8285-DB13150716C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0B9673-6C73-4296-AAE9-4E201F11DAB6}" srcId="{BDD82933-9549-4B7C-B6EC-E38C589AAF26}" destId="{305483E4-8361-43FF-8D7E-A1AB1D6B6DDB}" srcOrd="2" destOrd="0" parTransId="{7AE1D330-74EE-414E-9816-9BC12E666F72}" sibTransId="{FDC5C851-7AB5-4F47-A4FE-782E82BAA81E}"/>
    <dgm:cxn modelId="{73425108-6BD1-42DD-968C-657F8283DE22}" srcId="{BDD82933-9549-4B7C-B6EC-E38C589AAF26}" destId="{850C79E3-2EC7-4ACA-94CC-F34A9B13DB22}" srcOrd="1" destOrd="0" parTransId="{64D274B0-7EB1-4B92-9000-7D0A3D3F9E67}" sibTransId="{F6CFFF18-C48F-422C-A0AD-23FB612985D9}"/>
    <dgm:cxn modelId="{425B5FBE-FD8A-44F0-A1A4-3778AD3995CB}" type="presOf" srcId="{850C79E3-2EC7-4ACA-94CC-F34A9B13DB22}" destId="{BCDD64A3-30C6-488D-B31F-2AD0431C6D25}" srcOrd="0" destOrd="0" presId="urn:microsoft.com/office/officeart/2005/8/layout/process2"/>
    <dgm:cxn modelId="{13741D6A-2A81-46D0-958A-C7AC8D8942B6}" type="presOf" srcId="{F6CFFF18-C48F-422C-A0AD-23FB612985D9}" destId="{BD536938-8FD0-4DE2-8F50-AD6DB6D81DD6}" srcOrd="1" destOrd="0" presId="urn:microsoft.com/office/officeart/2005/8/layout/process2"/>
    <dgm:cxn modelId="{5952688A-1F89-47A6-9CBE-7C0AB9EE4D4F}" type="presOf" srcId="{0A2BE19C-909B-4959-B1A9-0417BEE1B19C}" destId="{628ABCEF-504E-4A36-89DC-7A13BECF1055}" srcOrd="0" destOrd="0" presId="urn:microsoft.com/office/officeart/2005/8/layout/process2"/>
    <dgm:cxn modelId="{D4C316D0-9D20-4929-B1FC-1F7487271714}" srcId="{BDD82933-9549-4B7C-B6EC-E38C589AAF26}" destId="{7A787FC2-CD28-49EA-9148-D0048060A551}" srcOrd="0" destOrd="0" parTransId="{DB8D3AC2-039D-4A68-8B9A-7A97B000FAC7}" sibTransId="{0A2BE19C-909B-4959-B1A9-0417BEE1B19C}"/>
    <dgm:cxn modelId="{9163E3D1-B689-4DF5-A7D2-C14EF9874E99}" type="presOf" srcId="{0A2BE19C-909B-4959-B1A9-0417BEE1B19C}" destId="{010A1533-800C-4EF9-A0A6-5F92CDEF04DB}" srcOrd="1" destOrd="0" presId="urn:microsoft.com/office/officeart/2005/8/layout/process2"/>
    <dgm:cxn modelId="{6EB7901D-3019-40F1-A53C-9290DBED1684}" type="presOf" srcId="{FDC5C851-7AB5-4F47-A4FE-782E82BAA81E}" destId="{30AA122C-F518-416A-9716-C0B279582195}" srcOrd="0" destOrd="0" presId="urn:microsoft.com/office/officeart/2005/8/layout/process2"/>
    <dgm:cxn modelId="{179B9262-917F-431F-A9B6-E1FA88CCEDC2}" type="presOf" srcId="{BDD82933-9549-4B7C-B6EC-E38C589AAF26}" destId="{29BD18A4-011E-4230-944C-EC45302B642C}" srcOrd="0" destOrd="0" presId="urn:microsoft.com/office/officeart/2005/8/layout/process2"/>
    <dgm:cxn modelId="{BA7F688D-E062-47C1-8D62-ADCF48188425}" type="presOf" srcId="{42EFC13B-2282-4731-8285-DB13150716C9}" destId="{D607C8BE-3E36-4FAB-B692-340EDBA0B40C}" srcOrd="0" destOrd="0" presId="urn:microsoft.com/office/officeart/2005/8/layout/process2"/>
    <dgm:cxn modelId="{5A24AA00-80DF-4760-A99D-9D9CD5572FA3}" type="presOf" srcId="{F6CFFF18-C48F-422C-A0AD-23FB612985D9}" destId="{6241D9F7-0585-455A-9D1F-544C6FEBA043}" srcOrd="0" destOrd="0" presId="urn:microsoft.com/office/officeart/2005/8/layout/process2"/>
    <dgm:cxn modelId="{04A2928A-C42C-4D90-9A9F-A7F76F6BE998}" type="presOf" srcId="{FDC5C851-7AB5-4F47-A4FE-782E82BAA81E}" destId="{EABFA868-37C9-4A05-8B14-2A9218203B99}" srcOrd="1" destOrd="0" presId="urn:microsoft.com/office/officeart/2005/8/layout/process2"/>
    <dgm:cxn modelId="{77907758-1BD0-48F5-814B-6E4B173EE777}" type="presOf" srcId="{305483E4-8361-43FF-8D7E-A1AB1D6B6DDB}" destId="{5A689C82-4E3E-4ABA-BAD0-8B86C3FD4302}" srcOrd="0" destOrd="0" presId="urn:microsoft.com/office/officeart/2005/8/layout/process2"/>
    <dgm:cxn modelId="{0A9D05E3-8D2E-4FDC-B4F7-DB349CA248E7}" type="presOf" srcId="{7A787FC2-CD28-49EA-9148-D0048060A551}" destId="{50E6A822-C3C6-4155-9C54-8BD8F2574812}" srcOrd="0" destOrd="0" presId="urn:microsoft.com/office/officeart/2005/8/layout/process2"/>
    <dgm:cxn modelId="{B5C1BEEA-AE85-40B9-B314-21C95CFD9164}" srcId="{BDD82933-9549-4B7C-B6EC-E38C589AAF26}" destId="{42EFC13B-2282-4731-8285-DB13150716C9}" srcOrd="3" destOrd="0" parTransId="{EEC8E560-B9F3-43AA-B26C-832CE04ED10E}" sibTransId="{070EB51B-7AF2-4AFD-BFEE-0C6BFF181AF0}"/>
    <dgm:cxn modelId="{AEC82236-3250-41B7-BCF8-DFECE0B134AB}" type="presParOf" srcId="{29BD18A4-011E-4230-944C-EC45302B642C}" destId="{50E6A822-C3C6-4155-9C54-8BD8F2574812}" srcOrd="0" destOrd="0" presId="urn:microsoft.com/office/officeart/2005/8/layout/process2"/>
    <dgm:cxn modelId="{AE759BE5-234F-4019-A9A6-B9BCB4C23F50}" type="presParOf" srcId="{29BD18A4-011E-4230-944C-EC45302B642C}" destId="{628ABCEF-504E-4A36-89DC-7A13BECF1055}" srcOrd="1" destOrd="0" presId="urn:microsoft.com/office/officeart/2005/8/layout/process2"/>
    <dgm:cxn modelId="{F7FE94A7-E7EA-4B85-A318-D823E134A730}" type="presParOf" srcId="{628ABCEF-504E-4A36-89DC-7A13BECF1055}" destId="{010A1533-800C-4EF9-A0A6-5F92CDEF04DB}" srcOrd="0" destOrd="0" presId="urn:microsoft.com/office/officeart/2005/8/layout/process2"/>
    <dgm:cxn modelId="{B25264DD-8DAA-4666-9B2D-B0C4526979F4}" type="presParOf" srcId="{29BD18A4-011E-4230-944C-EC45302B642C}" destId="{BCDD64A3-30C6-488D-B31F-2AD0431C6D25}" srcOrd="2" destOrd="0" presId="urn:microsoft.com/office/officeart/2005/8/layout/process2"/>
    <dgm:cxn modelId="{1487CBCE-C0D5-4FE2-ACE0-1FF0826374BD}" type="presParOf" srcId="{29BD18A4-011E-4230-944C-EC45302B642C}" destId="{6241D9F7-0585-455A-9D1F-544C6FEBA043}" srcOrd="3" destOrd="0" presId="urn:microsoft.com/office/officeart/2005/8/layout/process2"/>
    <dgm:cxn modelId="{E6E370FA-DFA8-4139-BC4D-9B0CC4C99279}" type="presParOf" srcId="{6241D9F7-0585-455A-9D1F-544C6FEBA043}" destId="{BD536938-8FD0-4DE2-8F50-AD6DB6D81DD6}" srcOrd="0" destOrd="0" presId="urn:microsoft.com/office/officeart/2005/8/layout/process2"/>
    <dgm:cxn modelId="{92BC720A-2938-421E-ABB8-25AF9DDF91E6}" type="presParOf" srcId="{29BD18A4-011E-4230-944C-EC45302B642C}" destId="{5A689C82-4E3E-4ABA-BAD0-8B86C3FD4302}" srcOrd="4" destOrd="0" presId="urn:microsoft.com/office/officeart/2005/8/layout/process2"/>
    <dgm:cxn modelId="{4A8C560C-1268-4EB4-8BE7-7A33FACD37AF}" type="presParOf" srcId="{29BD18A4-011E-4230-944C-EC45302B642C}" destId="{30AA122C-F518-416A-9716-C0B279582195}" srcOrd="5" destOrd="0" presId="urn:microsoft.com/office/officeart/2005/8/layout/process2"/>
    <dgm:cxn modelId="{23E697B7-77C2-4A92-BA38-02922977F249}" type="presParOf" srcId="{30AA122C-F518-416A-9716-C0B279582195}" destId="{EABFA868-37C9-4A05-8B14-2A9218203B99}" srcOrd="0" destOrd="0" presId="urn:microsoft.com/office/officeart/2005/8/layout/process2"/>
    <dgm:cxn modelId="{99531D61-2609-43F5-8984-818CDB75E0B6}" type="presParOf" srcId="{29BD18A4-011E-4230-944C-EC45302B642C}" destId="{D607C8BE-3E36-4FAB-B692-340EDBA0B40C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ED2B79-FA28-469B-8E39-FECF362C8AC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5DAE18-5DF8-4799-A278-81DB5B0451A2}">
      <dgm:prSet phldrT="[Text]"/>
      <dgm:spPr/>
      <dgm:t>
        <a:bodyPr/>
        <a:lstStyle/>
        <a:p>
          <a:r>
            <a:rPr lang="en-US" dirty="0" smtClean="0"/>
            <a:t>Identify hemoglobin transcription modifiers</a:t>
          </a:r>
          <a:endParaRPr lang="en-US" dirty="0"/>
        </a:p>
      </dgm:t>
    </dgm:pt>
    <dgm:pt modelId="{59EA089F-EDC4-4D2B-97DA-DC04AD8DAC63}" type="parTrans" cxnId="{EDD17DDC-B308-4685-AFEF-6C21D4E423BD}">
      <dgm:prSet/>
      <dgm:spPr/>
      <dgm:t>
        <a:bodyPr/>
        <a:lstStyle/>
        <a:p>
          <a:endParaRPr lang="en-US"/>
        </a:p>
      </dgm:t>
    </dgm:pt>
    <dgm:pt modelId="{7A2D23D9-2CE2-406B-8D34-E6026E35B01A}" type="sibTrans" cxnId="{EDD17DDC-B308-4685-AFEF-6C21D4E423BD}">
      <dgm:prSet/>
      <dgm:spPr/>
      <dgm:t>
        <a:bodyPr/>
        <a:lstStyle/>
        <a:p>
          <a:endParaRPr lang="en-US"/>
        </a:p>
      </dgm:t>
    </dgm:pt>
    <dgm:pt modelId="{E003467F-C4DD-4180-9AA3-D47FC77834DC}">
      <dgm:prSet phldrT="[Text]"/>
      <dgm:spPr/>
      <dgm:t>
        <a:bodyPr/>
        <a:lstStyle/>
        <a:p>
          <a:r>
            <a:rPr lang="en-US" dirty="0" smtClean="0"/>
            <a:t>Chemical screen to regulate transcription factor</a:t>
          </a:r>
          <a:endParaRPr lang="en-US" dirty="0"/>
        </a:p>
      </dgm:t>
    </dgm:pt>
    <dgm:pt modelId="{26AA11F0-15B2-4B4F-9AD7-323D012A0975}" type="parTrans" cxnId="{5C496E03-AB6F-4B62-99BC-C3E0B343FDD9}">
      <dgm:prSet/>
      <dgm:spPr/>
      <dgm:t>
        <a:bodyPr/>
        <a:lstStyle/>
        <a:p>
          <a:endParaRPr lang="en-US"/>
        </a:p>
      </dgm:t>
    </dgm:pt>
    <dgm:pt modelId="{649D4571-501B-40F2-BEF8-BE0B07F34E37}" type="sibTrans" cxnId="{5C496E03-AB6F-4B62-99BC-C3E0B343FDD9}">
      <dgm:prSet/>
      <dgm:spPr/>
      <dgm:t>
        <a:bodyPr/>
        <a:lstStyle/>
        <a:p>
          <a:endParaRPr lang="en-US"/>
        </a:p>
      </dgm:t>
    </dgm:pt>
    <dgm:pt modelId="{02C93D94-50A6-4920-A530-D23C793C9B0E}">
      <dgm:prSet phldrT="[Text]"/>
      <dgm:spPr/>
      <dgm:t>
        <a:bodyPr/>
        <a:lstStyle/>
        <a:p>
          <a:r>
            <a:rPr lang="en-US" dirty="0" smtClean="0"/>
            <a:t>Observe fish behavior</a:t>
          </a:r>
          <a:endParaRPr lang="en-US" dirty="0"/>
        </a:p>
      </dgm:t>
    </dgm:pt>
    <dgm:pt modelId="{935A665F-1BB8-4BA9-A2A3-59F3BF6B29C8}" type="parTrans" cxnId="{4DD1F421-A262-4DA3-B753-3984FC76226D}">
      <dgm:prSet/>
      <dgm:spPr/>
      <dgm:t>
        <a:bodyPr/>
        <a:lstStyle/>
        <a:p>
          <a:endParaRPr lang="en-US"/>
        </a:p>
      </dgm:t>
    </dgm:pt>
    <dgm:pt modelId="{E16E22C8-AD02-4C45-8CD3-EB85B38BE2B2}" type="sibTrans" cxnId="{4DD1F421-A262-4DA3-B753-3984FC76226D}">
      <dgm:prSet/>
      <dgm:spPr/>
      <dgm:t>
        <a:bodyPr/>
        <a:lstStyle/>
        <a:p>
          <a:endParaRPr lang="en-US"/>
        </a:p>
      </dgm:t>
    </dgm:pt>
    <dgm:pt modelId="{803C0B38-8A0E-4E73-9C47-1E878E707633}" type="pres">
      <dgm:prSet presAssocID="{33ED2B79-FA28-469B-8E39-FECF362C8AC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9F50A8-64D0-482A-925C-78ACB6385628}" type="pres">
      <dgm:prSet presAssocID="{33ED2B79-FA28-469B-8E39-FECF362C8AC8}" presName="dummyMaxCanvas" presStyleCnt="0">
        <dgm:presLayoutVars/>
      </dgm:prSet>
      <dgm:spPr/>
    </dgm:pt>
    <dgm:pt modelId="{0E1C4F16-D080-466E-A563-5D2491A3582E}" type="pres">
      <dgm:prSet presAssocID="{33ED2B79-FA28-469B-8E39-FECF362C8AC8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15C3A3-03BF-42CC-BD6A-B1990D01F17A}" type="pres">
      <dgm:prSet presAssocID="{33ED2B79-FA28-469B-8E39-FECF362C8AC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68D4DC-AC87-495F-A04C-79A293BF8B84}" type="pres">
      <dgm:prSet presAssocID="{33ED2B79-FA28-469B-8E39-FECF362C8AC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4E25FD-F755-4BC3-AC85-9955472089F5}" type="pres">
      <dgm:prSet presAssocID="{33ED2B79-FA28-469B-8E39-FECF362C8AC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5CE46C-78E6-4CA6-ABB9-4DA9CFAE4707}" type="pres">
      <dgm:prSet presAssocID="{33ED2B79-FA28-469B-8E39-FECF362C8AC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D4C5CE-A595-4619-B1FC-E05997DE08C4}" type="pres">
      <dgm:prSet presAssocID="{33ED2B79-FA28-469B-8E39-FECF362C8AC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07943F-7889-4C81-98D4-17409C9F033C}" type="pres">
      <dgm:prSet presAssocID="{33ED2B79-FA28-469B-8E39-FECF362C8AC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BCEEEC-A5D8-47C5-9E50-57A3288CB742}" type="pres">
      <dgm:prSet presAssocID="{33ED2B79-FA28-469B-8E39-FECF362C8AC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C5E3D9-AFB6-45BC-B237-7626B853108F}" type="presOf" srcId="{02C93D94-50A6-4920-A530-D23C793C9B0E}" destId="{7068D4DC-AC87-495F-A04C-79A293BF8B84}" srcOrd="0" destOrd="0" presId="urn:microsoft.com/office/officeart/2005/8/layout/vProcess5"/>
    <dgm:cxn modelId="{E75C44B6-11B4-46DA-A740-CDD73C26F5A6}" type="presOf" srcId="{E003467F-C4DD-4180-9AA3-D47FC77834DC}" destId="{FF15C3A3-03BF-42CC-BD6A-B1990D01F17A}" srcOrd="0" destOrd="0" presId="urn:microsoft.com/office/officeart/2005/8/layout/vProcess5"/>
    <dgm:cxn modelId="{2E21B850-3BAF-4834-B542-E0CCF5C46605}" type="presOf" srcId="{649D4571-501B-40F2-BEF8-BE0B07F34E37}" destId="{465CE46C-78E6-4CA6-ABB9-4DA9CFAE4707}" srcOrd="0" destOrd="0" presId="urn:microsoft.com/office/officeart/2005/8/layout/vProcess5"/>
    <dgm:cxn modelId="{2D98F6A3-9004-49CA-975F-CE2B122D6CBA}" type="presOf" srcId="{33ED2B79-FA28-469B-8E39-FECF362C8AC8}" destId="{803C0B38-8A0E-4E73-9C47-1E878E707633}" srcOrd="0" destOrd="0" presId="urn:microsoft.com/office/officeart/2005/8/layout/vProcess5"/>
    <dgm:cxn modelId="{DB1A3883-507D-41A1-8C66-402374C06423}" type="presOf" srcId="{7A2D23D9-2CE2-406B-8D34-E6026E35B01A}" destId="{324E25FD-F755-4BC3-AC85-9955472089F5}" srcOrd="0" destOrd="0" presId="urn:microsoft.com/office/officeart/2005/8/layout/vProcess5"/>
    <dgm:cxn modelId="{4DD1F421-A262-4DA3-B753-3984FC76226D}" srcId="{33ED2B79-FA28-469B-8E39-FECF362C8AC8}" destId="{02C93D94-50A6-4920-A530-D23C793C9B0E}" srcOrd="2" destOrd="0" parTransId="{935A665F-1BB8-4BA9-A2A3-59F3BF6B29C8}" sibTransId="{E16E22C8-AD02-4C45-8CD3-EB85B38BE2B2}"/>
    <dgm:cxn modelId="{0AFE6B02-FF2F-4888-AFEA-7C2F1CF9B76B}" type="presOf" srcId="{075DAE18-5DF8-4799-A278-81DB5B0451A2}" destId="{EDD4C5CE-A595-4619-B1FC-E05997DE08C4}" srcOrd="1" destOrd="0" presId="urn:microsoft.com/office/officeart/2005/8/layout/vProcess5"/>
    <dgm:cxn modelId="{5C496E03-AB6F-4B62-99BC-C3E0B343FDD9}" srcId="{33ED2B79-FA28-469B-8E39-FECF362C8AC8}" destId="{E003467F-C4DD-4180-9AA3-D47FC77834DC}" srcOrd="1" destOrd="0" parTransId="{26AA11F0-15B2-4B4F-9AD7-323D012A0975}" sibTransId="{649D4571-501B-40F2-BEF8-BE0B07F34E37}"/>
    <dgm:cxn modelId="{EDD17DDC-B308-4685-AFEF-6C21D4E423BD}" srcId="{33ED2B79-FA28-469B-8E39-FECF362C8AC8}" destId="{075DAE18-5DF8-4799-A278-81DB5B0451A2}" srcOrd="0" destOrd="0" parTransId="{59EA089F-EDC4-4D2B-97DA-DC04AD8DAC63}" sibTransId="{7A2D23D9-2CE2-406B-8D34-E6026E35B01A}"/>
    <dgm:cxn modelId="{B993C93F-0731-4C10-92A3-70725A52BB0F}" type="presOf" srcId="{075DAE18-5DF8-4799-A278-81DB5B0451A2}" destId="{0E1C4F16-D080-466E-A563-5D2491A3582E}" srcOrd="0" destOrd="0" presId="urn:microsoft.com/office/officeart/2005/8/layout/vProcess5"/>
    <dgm:cxn modelId="{8CAFC8CA-3B05-409F-9DC0-6E2919E4E7ED}" type="presOf" srcId="{E003467F-C4DD-4180-9AA3-D47FC77834DC}" destId="{0907943F-7889-4C81-98D4-17409C9F033C}" srcOrd="1" destOrd="0" presId="urn:microsoft.com/office/officeart/2005/8/layout/vProcess5"/>
    <dgm:cxn modelId="{911801BB-1164-4095-9C0C-C68C936D0815}" type="presOf" srcId="{02C93D94-50A6-4920-A530-D23C793C9B0E}" destId="{47BCEEEC-A5D8-47C5-9E50-57A3288CB742}" srcOrd="1" destOrd="0" presId="urn:microsoft.com/office/officeart/2005/8/layout/vProcess5"/>
    <dgm:cxn modelId="{A919B681-6AE7-43C5-88D5-415F4976A589}" type="presParOf" srcId="{803C0B38-8A0E-4E73-9C47-1E878E707633}" destId="{AA9F50A8-64D0-482A-925C-78ACB6385628}" srcOrd="0" destOrd="0" presId="urn:microsoft.com/office/officeart/2005/8/layout/vProcess5"/>
    <dgm:cxn modelId="{D356474F-025D-4360-91A5-D1EC8BD37CE3}" type="presParOf" srcId="{803C0B38-8A0E-4E73-9C47-1E878E707633}" destId="{0E1C4F16-D080-466E-A563-5D2491A3582E}" srcOrd="1" destOrd="0" presId="urn:microsoft.com/office/officeart/2005/8/layout/vProcess5"/>
    <dgm:cxn modelId="{8A1CABC7-8760-417B-B2EA-B4EAA0455FED}" type="presParOf" srcId="{803C0B38-8A0E-4E73-9C47-1E878E707633}" destId="{FF15C3A3-03BF-42CC-BD6A-B1990D01F17A}" srcOrd="2" destOrd="0" presId="urn:microsoft.com/office/officeart/2005/8/layout/vProcess5"/>
    <dgm:cxn modelId="{10A06707-ED17-4B7F-89E1-0B4E03255662}" type="presParOf" srcId="{803C0B38-8A0E-4E73-9C47-1E878E707633}" destId="{7068D4DC-AC87-495F-A04C-79A293BF8B84}" srcOrd="3" destOrd="0" presId="urn:microsoft.com/office/officeart/2005/8/layout/vProcess5"/>
    <dgm:cxn modelId="{DC05F5CA-0734-45AD-B67D-BBA7D8CAAFCE}" type="presParOf" srcId="{803C0B38-8A0E-4E73-9C47-1E878E707633}" destId="{324E25FD-F755-4BC3-AC85-9955472089F5}" srcOrd="4" destOrd="0" presId="urn:microsoft.com/office/officeart/2005/8/layout/vProcess5"/>
    <dgm:cxn modelId="{3094F58E-A7D3-4346-B451-A9B88439AC44}" type="presParOf" srcId="{803C0B38-8A0E-4E73-9C47-1E878E707633}" destId="{465CE46C-78E6-4CA6-ABB9-4DA9CFAE4707}" srcOrd="5" destOrd="0" presId="urn:microsoft.com/office/officeart/2005/8/layout/vProcess5"/>
    <dgm:cxn modelId="{DFFC846A-DB65-4B4F-BD3F-EFBE19B6476D}" type="presParOf" srcId="{803C0B38-8A0E-4E73-9C47-1E878E707633}" destId="{EDD4C5CE-A595-4619-B1FC-E05997DE08C4}" srcOrd="6" destOrd="0" presId="urn:microsoft.com/office/officeart/2005/8/layout/vProcess5"/>
    <dgm:cxn modelId="{E98A89AE-FCAA-4BAE-AA49-ED9651C6115F}" type="presParOf" srcId="{803C0B38-8A0E-4E73-9C47-1E878E707633}" destId="{0907943F-7889-4C81-98D4-17409C9F033C}" srcOrd="7" destOrd="0" presId="urn:microsoft.com/office/officeart/2005/8/layout/vProcess5"/>
    <dgm:cxn modelId="{55794158-42FA-44BB-BB3D-99212DCD8CA4}" type="presParOf" srcId="{803C0B38-8A0E-4E73-9C47-1E878E707633}" destId="{47BCEEEC-A5D8-47C5-9E50-57A3288CB74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6D30D2-BFB3-49BD-B474-00AEBB0D0012}">
      <dsp:nvSpPr>
        <dsp:cNvPr id="0" name=""/>
        <dsp:cNvSpPr/>
      </dsp:nvSpPr>
      <dsp:spPr>
        <a:xfrm>
          <a:off x="2217" y="374095"/>
          <a:ext cx="2701520" cy="10806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PCR Overlapping Regions</a:t>
          </a:r>
          <a:endParaRPr lang="en-US" sz="2300" kern="1200" dirty="0"/>
        </a:p>
      </dsp:txBody>
      <dsp:txXfrm>
        <a:off x="542521" y="374095"/>
        <a:ext cx="1620912" cy="1080608"/>
      </dsp:txXfrm>
    </dsp:sp>
    <dsp:sp modelId="{448B2C87-AAD8-4605-B3D4-B3967EEEB4F1}">
      <dsp:nvSpPr>
        <dsp:cNvPr id="0" name=""/>
        <dsp:cNvSpPr/>
      </dsp:nvSpPr>
      <dsp:spPr>
        <a:xfrm>
          <a:off x="2433585" y="374095"/>
          <a:ext cx="2701520" cy="10806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Sequence</a:t>
          </a:r>
          <a:endParaRPr lang="en-US" sz="2300" kern="1200" dirty="0"/>
        </a:p>
      </dsp:txBody>
      <dsp:txXfrm>
        <a:off x="2973889" y="374095"/>
        <a:ext cx="1620912" cy="1080608"/>
      </dsp:txXfrm>
    </dsp:sp>
    <dsp:sp modelId="{CF38BFFD-3CE3-4FB3-A663-42EF26946804}">
      <dsp:nvSpPr>
        <dsp:cNvPr id="0" name=""/>
        <dsp:cNvSpPr/>
      </dsp:nvSpPr>
      <dsp:spPr>
        <a:xfrm>
          <a:off x="4864953" y="374095"/>
          <a:ext cx="2701520" cy="10806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Determine Mutation</a:t>
          </a:r>
          <a:endParaRPr lang="en-US" sz="2300" kern="1200" dirty="0"/>
        </a:p>
      </dsp:txBody>
      <dsp:txXfrm>
        <a:off x="5405257" y="374095"/>
        <a:ext cx="1620912" cy="10806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E6A822-C3C6-4155-9C54-8BD8F2574812}">
      <dsp:nvSpPr>
        <dsp:cNvPr id="0" name=""/>
        <dsp:cNvSpPr/>
      </dsp:nvSpPr>
      <dsp:spPr>
        <a:xfrm>
          <a:off x="2529914" y="2344"/>
          <a:ext cx="1569571" cy="871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Fewer Red Blood Cells</a:t>
          </a:r>
          <a:endParaRPr lang="en-US" sz="2100" kern="1200" dirty="0"/>
        </a:p>
      </dsp:txBody>
      <dsp:txXfrm>
        <a:off x="2555454" y="27884"/>
        <a:ext cx="1518491" cy="820903"/>
      </dsp:txXfrm>
    </dsp:sp>
    <dsp:sp modelId="{628ABCEF-504E-4A36-89DC-7A13BECF1055}">
      <dsp:nvSpPr>
        <dsp:cNvPr id="0" name=""/>
        <dsp:cNvSpPr/>
      </dsp:nvSpPr>
      <dsp:spPr>
        <a:xfrm rot="5400000">
          <a:off x="3151203" y="896127"/>
          <a:ext cx="326993" cy="3923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-5400000">
        <a:off x="3196982" y="928826"/>
        <a:ext cx="235436" cy="228895"/>
      </dsp:txXfrm>
    </dsp:sp>
    <dsp:sp modelId="{BCDD64A3-30C6-488D-B31F-2AD0431C6D25}">
      <dsp:nvSpPr>
        <dsp:cNvPr id="0" name=""/>
        <dsp:cNvSpPr/>
      </dsp:nvSpPr>
      <dsp:spPr>
        <a:xfrm>
          <a:off x="2529914" y="1310320"/>
          <a:ext cx="1569571" cy="871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Less Hemoglobin</a:t>
          </a:r>
          <a:endParaRPr lang="en-US" sz="2100" kern="1200" dirty="0"/>
        </a:p>
      </dsp:txBody>
      <dsp:txXfrm>
        <a:off x="2555454" y="1335860"/>
        <a:ext cx="1518491" cy="820903"/>
      </dsp:txXfrm>
    </dsp:sp>
    <dsp:sp modelId="{6241D9F7-0585-455A-9D1F-544C6FEBA043}">
      <dsp:nvSpPr>
        <dsp:cNvPr id="0" name=""/>
        <dsp:cNvSpPr/>
      </dsp:nvSpPr>
      <dsp:spPr>
        <a:xfrm rot="5400000">
          <a:off x="3151203" y="2204103"/>
          <a:ext cx="326993" cy="3923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-5400000">
        <a:off x="3196982" y="2236802"/>
        <a:ext cx="235436" cy="228895"/>
      </dsp:txXfrm>
    </dsp:sp>
    <dsp:sp modelId="{5A689C82-4E3E-4ABA-BAD0-8B86C3FD4302}">
      <dsp:nvSpPr>
        <dsp:cNvPr id="0" name=""/>
        <dsp:cNvSpPr/>
      </dsp:nvSpPr>
      <dsp:spPr>
        <a:xfrm>
          <a:off x="2529914" y="2618295"/>
          <a:ext cx="1569571" cy="871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Less Oxygen Transport</a:t>
          </a:r>
          <a:endParaRPr lang="en-US" sz="2100" kern="1200" dirty="0"/>
        </a:p>
      </dsp:txBody>
      <dsp:txXfrm>
        <a:off x="2555454" y="2643835"/>
        <a:ext cx="1518491" cy="820903"/>
      </dsp:txXfrm>
    </dsp:sp>
    <dsp:sp modelId="{30AA122C-F518-416A-9716-C0B279582195}">
      <dsp:nvSpPr>
        <dsp:cNvPr id="0" name=""/>
        <dsp:cNvSpPr/>
      </dsp:nvSpPr>
      <dsp:spPr>
        <a:xfrm rot="5400000">
          <a:off x="3151203" y="3512079"/>
          <a:ext cx="326993" cy="3923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-5400000">
        <a:off x="3196982" y="3544778"/>
        <a:ext cx="235436" cy="228895"/>
      </dsp:txXfrm>
    </dsp:sp>
    <dsp:sp modelId="{D607C8BE-3E36-4FAB-B692-340EDBA0B40C}">
      <dsp:nvSpPr>
        <dsp:cNvPr id="0" name=""/>
        <dsp:cNvSpPr/>
      </dsp:nvSpPr>
      <dsp:spPr>
        <a:xfrm>
          <a:off x="2529914" y="3926271"/>
          <a:ext cx="1569571" cy="871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Fatigue</a:t>
          </a:r>
          <a:endParaRPr lang="en-US" sz="2100" kern="1200" dirty="0"/>
        </a:p>
      </dsp:txBody>
      <dsp:txXfrm>
        <a:off x="2555454" y="3951811"/>
        <a:ext cx="1518491" cy="8209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1C4F16-D080-466E-A563-5D2491A3582E}">
      <dsp:nvSpPr>
        <dsp:cNvPr id="0" name=""/>
        <dsp:cNvSpPr/>
      </dsp:nvSpPr>
      <dsp:spPr>
        <a:xfrm>
          <a:off x="0" y="0"/>
          <a:ext cx="6995160" cy="1357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Identify hemoglobin transcription modifiers</a:t>
          </a:r>
          <a:endParaRPr lang="en-US" sz="3500" kern="1200" dirty="0"/>
        </a:p>
      </dsp:txBody>
      <dsp:txXfrm>
        <a:off x="39768" y="39768"/>
        <a:ext cx="5530000" cy="1278252"/>
      </dsp:txXfrm>
    </dsp:sp>
    <dsp:sp modelId="{FF15C3A3-03BF-42CC-BD6A-B1990D01F17A}">
      <dsp:nvSpPr>
        <dsp:cNvPr id="0" name=""/>
        <dsp:cNvSpPr/>
      </dsp:nvSpPr>
      <dsp:spPr>
        <a:xfrm>
          <a:off x="617219" y="1584087"/>
          <a:ext cx="6995160" cy="1357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Chemical screen to regulate transcription factor</a:t>
          </a:r>
          <a:endParaRPr lang="en-US" sz="3500" kern="1200" dirty="0"/>
        </a:p>
      </dsp:txBody>
      <dsp:txXfrm>
        <a:off x="656987" y="1623855"/>
        <a:ext cx="5415841" cy="1278252"/>
      </dsp:txXfrm>
    </dsp:sp>
    <dsp:sp modelId="{7068D4DC-AC87-495F-A04C-79A293BF8B84}">
      <dsp:nvSpPr>
        <dsp:cNvPr id="0" name=""/>
        <dsp:cNvSpPr/>
      </dsp:nvSpPr>
      <dsp:spPr>
        <a:xfrm>
          <a:off x="1234439" y="3168174"/>
          <a:ext cx="6995160" cy="1357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Observe fish behavior</a:t>
          </a:r>
          <a:endParaRPr lang="en-US" sz="3500" kern="1200" dirty="0"/>
        </a:p>
      </dsp:txBody>
      <dsp:txXfrm>
        <a:off x="1274207" y="3207942"/>
        <a:ext cx="5415841" cy="1278252"/>
      </dsp:txXfrm>
    </dsp:sp>
    <dsp:sp modelId="{324E25FD-F755-4BC3-AC85-9955472089F5}">
      <dsp:nvSpPr>
        <dsp:cNvPr id="0" name=""/>
        <dsp:cNvSpPr/>
      </dsp:nvSpPr>
      <dsp:spPr>
        <a:xfrm>
          <a:off x="6112597" y="1029656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311173" y="1029656"/>
        <a:ext cx="485410" cy="664128"/>
      </dsp:txXfrm>
    </dsp:sp>
    <dsp:sp modelId="{465CE46C-78E6-4CA6-ABB9-4DA9CFAE4707}">
      <dsp:nvSpPr>
        <dsp:cNvPr id="0" name=""/>
        <dsp:cNvSpPr/>
      </dsp:nvSpPr>
      <dsp:spPr>
        <a:xfrm>
          <a:off x="6729817" y="2604691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928393" y="2604691"/>
        <a:ext cx="485410" cy="664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B8076-A641-4C80-BF9B-89CF30D96456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0E2A9-9B9E-4335-B22C-DE7D4FE3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42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be recessive or dominant depending on mutation, most common in Northern</a:t>
            </a:r>
            <a:r>
              <a:rPr lang="en-US" baseline="0" dirty="0" smtClean="0"/>
              <a:t> Europeans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0E2A9-9B9E-4335-B22C-DE7D4FE37B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66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occur in any</a:t>
            </a:r>
            <a:r>
              <a:rPr lang="en-US" baseline="0" dirty="0" smtClean="0"/>
              <a:t> of those proteins but most commonly in ANK1 which is what I chose to 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0E2A9-9B9E-4335-B22C-DE7D4FE37B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055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0E2A9-9B9E-4335-B22C-DE7D4FE37B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34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Loss of surface area leads blood cells to burst when filtering through the spleen</a:t>
            </a:r>
          </a:p>
          <a:p>
            <a:r>
              <a:rPr lang="en-US" dirty="0" smtClean="0"/>
              <a:t>Leads to low RBC count- Hemolytic Anemia</a:t>
            </a:r>
          </a:p>
          <a:p>
            <a:r>
              <a:rPr lang="en-US" dirty="0" smtClean="0"/>
              <a:t>Main symptom: Fatigue due to low oxygen transport- a result of low hemoglobin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0E2A9-9B9E-4335-B22C-DE7D4FE37B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46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0E2A9-9B9E-4335-B22C-DE7D4FE37B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92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0E2A9-9B9E-4335-B22C-DE7D4FE37B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26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0E2A9-9B9E-4335-B22C-DE7D4FE37B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93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0E2A9-9B9E-4335-B22C-DE7D4FE37BF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93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0E2A9-9B9E-4335-B22C-DE7D4FE37BF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19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FD530-CFA5-4B78-8ABD-499A68443CF2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B297-937D-4522-9062-A2642961B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75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FD530-CFA5-4B78-8ABD-499A68443CF2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B297-937D-4522-9062-A2642961B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6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FD530-CFA5-4B78-8ABD-499A68443CF2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B297-937D-4522-9062-A2642961B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54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FD530-CFA5-4B78-8ABD-499A68443CF2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B297-937D-4522-9062-A2642961B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82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FD530-CFA5-4B78-8ABD-499A68443CF2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B297-937D-4522-9062-A2642961B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57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FD530-CFA5-4B78-8ABD-499A68443CF2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B297-937D-4522-9062-A2642961B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63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FD530-CFA5-4B78-8ABD-499A68443CF2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B297-937D-4522-9062-A2642961B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3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FD530-CFA5-4B78-8ABD-499A68443CF2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B297-937D-4522-9062-A2642961B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07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FD530-CFA5-4B78-8ABD-499A68443CF2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B297-937D-4522-9062-A2642961B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09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FD530-CFA5-4B78-8ABD-499A68443CF2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B297-937D-4522-9062-A2642961B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16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FD530-CFA5-4B78-8ABD-499A68443CF2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B297-937D-4522-9062-A2642961B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32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FD530-CFA5-4B78-8ABD-499A68443CF2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4B297-937D-4522-9062-A2642961B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25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expressrx.com/blog/wp-content/uploads/2011/06/Symptoms_of_anemia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signaling.com/content/figures/1478-811X-8-11-1-l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mynotes4usmle.tumblr.com/post/33858515049/hereditarty-spherocytosi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feature=player_embedded&amp;v=88KWpmKtUJ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upload.wikimedia.org/wikipedia/commons/9/92/DIC_With_Microangiopathic_Hemolytic_Anemia_(301920983).jpg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s://www.youtube.com/watch?feature=player_embedded&amp;v=5l7RQAK8DH8" TargetMode="External"/><Relationship Id="rId4" Type="http://schemas.openxmlformats.org/officeDocument/2006/relationships/hyperlink" Target="http://2009annualreport.nichd.nih.gov/svo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Hereditary Spherocytosis</a:t>
            </a:r>
            <a:endParaRPr lang="en-US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4478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Bethany </a:t>
            </a:r>
            <a:r>
              <a:rPr lang="en-US" b="1" dirty="0" err="1" smtClean="0">
                <a:solidFill>
                  <a:schemeClr val="tx1"/>
                </a:solidFill>
              </a:rPr>
              <a:t>Zeitler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28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Hypothesis: The paw phenotype is caused by an </a:t>
            </a:r>
            <a:r>
              <a:rPr lang="en-US" b="1" dirty="0" err="1" smtClean="0"/>
              <a:t>ankyrin</a:t>
            </a:r>
            <a:r>
              <a:rPr lang="en-US" b="1" dirty="0" smtClean="0"/>
              <a:t> mutation</a:t>
            </a:r>
            <a:endParaRPr lang="en-US" b="1" dirty="0"/>
          </a:p>
        </p:txBody>
      </p:sp>
      <p:pic>
        <p:nvPicPr>
          <p:cNvPr id="4" name="Content Placeholder 3" descr="Screen shot 2013-05-03 at 11.29.47 A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" t="64962" r="352" b="523"/>
          <a:stretch/>
        </p:blipFill>
        <p:spPr>
          <a:xfrm>
            <a:off x="2286000" y="4038600"/>
            <a:ext cx="4818574" cy="2713800"/>
          </a:xfrm>
        </p:spPr>
      </p:pic>
      <p:pic>
        <p:nvPicPr>
          <p:cNvPr id="6" name="Content Placeholder 3" descr="Screen shot 2013-05-03 at 11.29.47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" t="33390" r="352" b="34998"/>
          <a:stretch/>
        </p:blipFill>
        <p:spPr>
          <a:xfrm>
            <a:off x="4566308" y="1676400"/>
            <a:ext cx="4579471" cy="2362200"/>
          </a:xfrm>
          <a:prstGeom prst="rect">
            <a:avLst/>
          </a:prstGeom>
        </p:spPr>
      </p:pic>
      <p:pic>
        <p:nvPicPr>
          <p:cNvPr id="7" name="Content Placeholder 3" descr="Screen shot 2013-05-03 at 11.29.47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" r="352" b="66106"/>
          <a:stretch/>
        </p:blipFill>
        <p:spPr>
          <a:xfrm>
            <a:off x="36100" y="1600200"/>
            <a:ext cx="4546675" cy="25145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6400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Weinstein, et al.  1996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61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Experiment 1: Genome sequencing to identify </a:t>
            </a:r>
            <a:r>
              <a:rPr lang="en-US" b="1" dirty="0" err="1" smtClean="0"/>
              <a:t>sti</a:t>
            </a:r>
            <a:r>
              <a:rPr lang="en-US" b="1" dirty="0" smtClean="0"/>
              <a:t> and paw mutations</a:t>
            </a:r>
            <a:endParaRPr lang="en-US" b="1" dirty="0"/>
          </a:p>
        </p:txBody>
      </p:sp>
      <p:pic>
        <p:nvPicPr>
          <p:cNvPr id="4" name="Content Placeholder 3" descr="Screen shot 2013-05-03 at 11.29.47 A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" t="64962" r="352" b="523"/>
          <a:stretch/>
        </p:blipFill>
        <p:spPr>
          <a:xfrm>
            <a:off x="2286000" y="4038600"/>
            <a:ext cx="4818574" cy="2713800"/>
          </a:xfrm>
        </p:spPr>
      </p:pic>
      <p:pic>
        <p:nvPicPr>
          <p:cNvPr id="6" name="Content Placeholder 3" descr="Screen shot 2013-05-03 at 11.29.47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" t="33390" r="352" b="34998"/>
          <a:stretch/>
        </p:blipFill>
        <p:spPr>
          <a:xfrm>
            <a:off x="4566308" y="1676400"/>
            <a:ext cx="4579471" cy="2362200"/>
          </a:xfrm>
          <a:prstGeom prst="rect">
            <a:avLst/>
          </a:prstGeom>
        </p:spPr>
      </p:pic>
      <p:pic>
        <p:nvPicPr>
          <p:cNvPr id="7" name="Content Placeholder 3" descr="Screen shot 2013-05-03 at 11.29.47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" r="352" b="66106"/>
          <a:stretch/>
        </p:blipFill>
        <p:spPr>
          <a:xfrm>
            <a:off x="36100" y="1600200"/>
            <a:ext cx="4546675" cy="25145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6400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Weinstein, et al.  1996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209800" y="4038600"/>
            <a:ext cx="6781800" cy="2731532"/>
            <a:chOff x="2209800" y="4038600"/>
            <a:chExt cx="6781800" cy="2731532"/>
          </a:xfrm>
        </p:grpSpPr>
        <p:sp>
          <p:nvSpPr>
            <p:cNvPr id="9" name="Rectangle 8"/>
            <p:cNvSpPr/>
            <p:nvPr/>
          </p:nvSpPr>
          <p:spPr>
            <a:xfrm>
              <a:off x="2209800" y="4038600"/>
              <a:ext cx="5029200" cy="273153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39000" y="4419600"/>
              <a:ext cx="1752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FF0000"/>
                  </a:solidFill>
                </a:rPr>
                <a:t>Ankyrin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1 Like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7239000" y="5029200"/>
              <a:ext cx="144780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358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Sequencing the paw phenotype</a:t>
            </a:r>
            <a:endParaRPr lang="en-US" b="1" dirty="0"/>
          </a:p>
        </p:txBody>
      </p:sp>
      <p:grpSp>
        <p:nvGrpSpPr>
          <p:cNvPr id="51" name="Group 50"/>
          <p:cNvGrpSpPr/>
          <p:nvPr/>
        </p:nvGrpSpPr>
        <p:grpSpPr>
          <a:xfrm>
            <a:off x="0" y="3101622"/>
            <a:ext cx="8991600" cy="3281065"/>
            <a:chOff x="139333" y="1524000"/>
            <a:chExt cx="8991600" cy="3281065"/>
          </a:xfrm>
        </p:grpSpPr>
        <p:sp>
          <p:nvSpPr>
            <p:cNvPr id="14" name="Flowchart: Terminator 13"/>
            <p:cNvSpPr/>
            <p:nvPr/>
          </p:nvSpPr>
          <p:spPr>
            <a:xfrm>
              <a:off x="914400" y="1524000"/>
              <a:ext cx="7315200" cy="609600"/>
            </a:xfrm>
            <a:prstGeom prst="flowChartTermina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5715000" y="1524000"/>
              <a:ext cx="0" cy="6096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39333" y="2133600"/>
              <a:ext cx="5575667" cy="7386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715000" y="2133600"/>
              <a:ext cx="3415933" cy="8217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905000" y="1644134"/>
              <a:ext cx="2850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Chromosome 21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431547" y="3881735"/>
              <a:ext cx="2233968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Promoter Region</a:t>
              </a:r>
            </a:p>
            <a:p>
              <a:r>
                <a:rPr lang="en-US" b="1" dirty="0" smtClean="0">
                  <a:solidFill>
                    <a:srgbClr val="FF0000"/>
                  </a:solidFill>
                </a:rPr>
                <a:t>Outermost Primers</a:t>
              </a:r>
            </a:p>
            <a:p>
              <a:r>
                <a:rPr lang="en-US" b="1" dirty="0" smtClean="0">
                  <a:solidFill>
                    <a:srgbClr val="0070C0"/>
                  </a:solidFill>
                </a:rPr>
                <a:t>Predicted Mutation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381000" y="2823949"/>
              <a:ext cx="8382000" cy="1244367"/>
              <a:chOff x="457200" y="3775882"/>
              <a:chExt cx="8382000" cy="1244367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533400" y="4021540"/>
                <a:ext cx="8153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5"/>
              <p:cNvGrpSpPr/>
              <p:nvPr/>
            </p:nvGrpSpPr>
            <p:grpSpPr>
              <a:xfrm>
                <a:off x="4110121" y="4021540"/>
                <a:ext cx="3209757" cy="369332"/>
                <a:chOff x="914400" y="2819400"/>
                <a:chExt cx="7620000" cy="914400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914400" y="2819400"/>
                  <a:ext cx="76200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1371600" y="2819400"/>
                  <a:ext cx="2042474" cy="914400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" name="Regular Pentagon 8"/>
                <p:cNvSpPr/>
                <p:nvPr/>
              </p:nvSpPr>
              <p:spPr>
                <a:xfrm>
                  <a:off x="3810000" y="2819400"/>
                  <a:ext cx="1021237" cy="914400"/>
                </a:xfrm>
                <a:prstGeom prst="pentagon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" name="Hexagon 9"/>
                <p:cNvSpPr/>
                <p:nvPr/>
              </p:nvSpPr>
              <p:spPr>
                <a:xfrm>
                  <a:off x="5943600" y="2819400"/>
                  <a:ext cx="1256907" cy="914400"/>
                </a:xfrm>
                <a:prstGeom prst="hexagon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4110121" y="4038600"/>
                <a:ext cx="3209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Ank1-like Coding Region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57200" y="4120634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5’</a:t>
                </a:r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8458200" y="4038600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3’</a:t>
                </a:r>
                <a:endParaRPr lang="en-US" dirty="0"/>
              </a:p>
            </p:txBody>
          </p:sp>
          <p:cxnSp>
            <p:nvCxnSpPr>
              <p:cNvPr id="26" name="Elbow Connector 25"/>
              <p:cNvCxnSpPr/>
              <p:nvPr/>
            </p:nvCxnSpPr>
            <p:spPr>
              <a:xfrm flipV="1">
                <a:off x="947382" y="3775882"/>
                <a:ext cx="685800" cy="262718"/>
              </a:xfrm>
              <a:prstGeom prst="bentConnector3">
                <a:avLst>
                  <a:gd name="adj1" fmla="val -7711"/>
                </a:avLst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Elbow Connector 27"/>
              <p:cNvCxnSpPr/>
              <p:nvPr/>
            </p:nvCxnSpPr>
            <p:spPr>
              <a:xfrm rot="16200000" flipV="1">
                <a:off x="8114374" y="3710842"/>
                <a:ext cx="230452" cy="457200"/>
              </a:xfrm>
              <a:prstGeom prst="bentConnector2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flipV="1">
                <a:off x="1676401" y="4121917"/>
                <a:ext cx="0" cy="898332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Rectangle 45"/>
              <p:cNvSpPr/>
              <p:nvPr/>
            </p:nvSpPr>
            <p:spPr>
              <a:xfrm>
                <a:off x="1143000" y="3940724"/>
                <a:ext cx="1186218" cy="18119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aphicFrame>
        <p:nvGraphicFramePr>
          <p:cNvPr id="50" name="Diagram 49"/>
          <p:cNvGraphicFramePr/>
          <p:nvPr>
            <p:extLst>
              <p:ext uri="{D42A27DB-BD31-4B8C-83A1-F6EECF244321}">
                <p14:modId xmlns:p14="http://schemas.microsoft.com/office/powerpoint/2010/main" val="3750307409"/>
              </p:ext>
            </p:extLst>
          </p:nvPr>
        </p:nvGraphicFramePr>
        <p:xfrm>
          <a:off x="737108" y="1295400"/>
          <a:ext cx="7568691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3" name="Straight Connector 52"/>
          <p:cNvCxnSpPr/>
          <p:nvPr/>
        </p:nvCxnSpPr>
        <p:spPr>
          <a:xfrm>
            <a:off x="43937" y="2884227"/>
            <a:ext cx="91440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41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edexpressrx.com/blog/wp-content/uploads/2011/06/Symptoms_of_anemia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"/>
            <a:ext cx="6377104" cy="608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15000" y="1143000"/>
            <a:ext cx="1371600" cy="381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5854" y="6400800"/>
            <a:ext cx="6629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http://www.medexpressrx.com/blog/wp-content/uploads/2011/06/Symptoms_of_anemia.png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3928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Hemolytic anemia causes lack of hemoglobin</a:t>
            </a:r>
            <a:endParaRPr lang="en-US" b="1" dirty="0"/>
          </a:p>
        </p:txBody>
      </p:sp>
      <p:pic>
        <p:nvPicPr>
          <p:cNvPr id="3074" name="Picture 2" descr="http://www.masimo.com/images/anemia_ic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528239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99918886"/>
              </p:ext>
            </p:extLst>
          </p:nvPr>
        </p:nvGraphicFramePr>
        <p:xfrm>
          <a:off x="3810000" y="1485900"/>
          <a:ext cx="6629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901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Can I modulate hemoglobin in paw mutants to rescue the fatigue phenotype?</a:t>
            </a:r>
            <a:endParaRPr lang="en-US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3352800"/>
            <a:ext cx="84582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Hypothesis: Changing expression of hemoglobin reduces fatigue in paw mutants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11187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Experiment 2: Chemical screen to reduce fatigue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699627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643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Human hemoglobin transcription is activated by Klf1</a:t>
            </a:r>
            <a:endParaRPr lang="en-US" b="1" dirty="0"/>
          </a:p>
        </p:txBody>
      </p:sp>
      <p:pic>
        <p:nvPicPr>
          <p:cNvPr id="7170" name="Picture 2" descr="http://string-db.org/newstring_userdata/net_image_e_c7CA5yQftpPD_dw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3" t="6348"/>
          <a:stretch/>
        </p:blipFill>
        <p:spPr bwMode="auto">
          <a:xfrm>
            <a:off x="1600200" y="1254239"/>
            <a:ext cx="6041410" cy="560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 rot="1655482">
            <a:off x="3363606" y="2473635"/>
            <a:ext cx="2514600" cy="3164969"/>
          </a:xfrm>
          <a:prstGeom prst="ellipse">
            <a:avLst/>
          </a:prstGeom>
          <a:solidFill>
            <a:srgbClr val="4F81BD">
              <a:alpha val="2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791200" y="2743200"/>
            <a:ext cx="1143000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934200" y="24384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Hemoglobin Subunits</a:t>
            </a:r>
            <a:endParaRPr lang="en-US" dirty="0"/>
          </a:p>
        </p:txBody>
      </p:sp>
      <p:cxnSp>
        <p:nvCxnSpPr>
          <p:cNvPr id="10" name="Straight Arrow Connector 9"/>
          <p:cNvCxnSpPr>
            <a:stCxn id="15" idx="1"/>
          </p:cNvCxnSpPr>
          <p:nvPr/>
        </p:nvCxnSpPr>
        <p:spPr>
          <a:xfrm flipH="1" flipV="1">
            <a:off x="4953000" y="1917609"/>
            <a:ext cx="1409700" cy="1965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62700" y="1752600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Transcription factor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82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Klf1 Homolog in </a:t>
            </a:r>
            <a:r>
              <a:rPr lang="en-US" dirty="0" err="1" smtClean="0"/>
              <a:t>Zebrafish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752600" y="2133600"/>
            <a:ext cx="6553200" cy="762000"/>
            <a:chOff x="1524000" y="1752600"/>
            <a:chExt cx="6553200" cy="762000"/>
          </a:xfrm>
        </p:grpSpPr>
        <p:sp>
          <p:nvSpPr>
            <p:cNvPr id="4" name="Rectangle 3"/>
            <p:cNvSpPr/>
            <p:nvPr/>
          </p:nvSpPr>
          <p:spPr>
            <a:xfrm>
              <a:off x="1524000" y="1752600"/>
              <a:ext cx="6553200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096000" y="1752600"/>
              <a:ext cx="457200" cy="762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761328" y="1752600"/>
              <a:ext cx="457200" cy="762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391400" y="1752600"/>
              <a:ext cx="457200" cy="762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981200" y="2337305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362 </a:t>
            </a:r>
            <a:r>
              <a:rPr lang="en-US" dirty="0" err="1" smtClean="0"/>
              <a:t>aa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43000" y="4000500"/>
            <a:ext cx="7162800" cy="762000"/>
            <a:chOff x="1524000" y="1752600"/>
            <a:chExt cx="6553200" cy="762000"/>
          </a:xfrm>
        </p:grpSpPr>
        <p:sp>
          <p:nvSpPr>
            <p:cNvPr id="12" name="Rectangle 11"/>
            <p:cNvSpPr/>
            <p:nvPr/>
          </p:nvSpPr>
          <p:spPr>
            <a:xfrm>
              <a:off x="1524000" y="1752600"/>
              <a:ext cx="6553200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96000" y="1752600"/>
              <a:ext cx="457200" cy="762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61328" y="1752600"/>
              <a:ext cx="457200" cy="762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391400" y="1752600"/>
              <a:ext cx="457200" cy="762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529687" y="4191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409 </a:t>
            </a:r>
            <a:r>
              <a:rPr lang="en-US" dirty="0" err="1" smtClean="0"/>
              <a:t>aa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85800" y="1567787"/>
            <a:ext cx="130108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Human Klf1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85800" y="3429000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Zebrafish</a:t>
            </a:r>
            <a:r>
              <a:rPr lang="en-US" b="1" dirty="0" smtClean="0"/>
              <a:t> Klf4</a:t>
            </a:r>
            <a:endParaRPr lang="en-US" b="1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181600" y="4762500"/>
            <a:ext cx="1143000" cy="9525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657600" y="5500048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Zinc-finger Domains: DNA-Binding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4061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Chemical screen to modulate Klf4</a:t>
            </a:r>
            <a:endParaRPr lang="en-US" b="1" dirty="0"/>
          </a:p>
        </p:txBody>
      </p:sp>
      <p:pic>
        <p:nvPicPr>
          <p:cNvPr id="1028" name="Picture 4" descr="http://www.biosignaling.com/content/figures/1478-811X-8-11-1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495081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4909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3"/>
              </a:rPr>
              <a:t>http://www.biosignaling.com/content/figures/1478-811X-8-11-1-l.jpg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2220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900" b="1" dirty="0" smtClean="0"/>
              <a:t>What Is Hereditary Spherocytosis (HS)?</a:t>
            </a:r>
            <a:endParaRPr lang="en-US" sz="3900" b="1" dirty="0"/>
          </a:p>
        </p:txBody>
      </p:sp>
      <p:sp>
        <p:nvSpPr>
          <p:cNvPr id="3" name="AutoShape 2" descr="https://mail.google.com/mail/u/0/?ui=2&amp;ik=ae67bdaaaf&amp;view=att&amp;th=13e7ab3759672c4b&amp;attid=0.1.1&amp;disp=emb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s://mail.google.com/mail/u/0/?ui=2&amp;ik=ae67bdaaaf&amp;view=att&amp;th=13e7ab3759672c4b&amp;attid=0.1.1&amp;disp=emb&amp;zw&amp;atsh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975" y="1142926"/>
            <a:ext cx="8381296" cy="356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ealtone.com/product_images/uploaded_images/Blood-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72" y="4876799"/>
            <a:ext cx="2264628" cy="169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history.nasa.gov/SP-368/p21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76" b="54286"/>
          <a:stretch/>
        </p:blipFill>
        <p:spPr bwMode="auto">
          <a:xfrm>
            <a:off x="6134669" y="4701540"/>
            <a:ext cx="2364105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media.tumblr.com/tumblr_mc403vutHA1r9he9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840404"/>
            <a:ext cx="1698471" cy="169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6588794"/>
            <a:ext cx="6324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7"/>
              </a:rPr>
              <a:t>http://mynotes4usmle.tumblr.com/post/33858515049/hereditarty-spherocytosis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3528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409146" y="981979"/>
            <a:ext cx="2495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Paw + Drug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44250" y="1001196"/>
            <a:ext cx="165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Paw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125043" y="1732335"/>
            <a:ext cx="3049280" cy="2062238"/>
            <a:chOff x="304800" y="1585970"/>
            <a:chExt cx="4268480" cy="2403990"/>
          </a:xfrm>
        </p:grpSpPr>
        <p:pic>
          <p:nvPicPr>
            <p:cNvPr id="5" name="Content Placeholder 3" descr="Screen shot 2013-05-03 at 11.29.47 A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" t="64962" r="352" b="523"/>
            <a:stretch/>
          </p:blipFill>
          <p:spPr>
            <a:xfrm>
              <a:off x="304800" y="1585970"/>
              <a:ext cx="4268480" cy="240399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5839" y="1592939"/>
              <a:ext cx="3410589" cy="753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29EB32"/>
                  </a:solidFill>
                </a:rPr>
                <a:t>Spherocytes</a:t>
              </a:r>
              <a:r>
                <a:rPr lang="en-US" b="1" dirty="0" smtClean="0">
                  <a:solidFill>
                    <a:srgbClr val="29EB32"/>
                  </a:solidFill>
                </a:rPr>
                <a:t>, Low blood cell count</a:t>
              </a:r>
              <a:endParaRPr lang="en-US" b="1" dirty="0">
                <a:solidFill>
                  <a:srgbClr val="29EB32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810022" y="5078047"/>
            <a:ext cx="1701097" cy="554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E0FE3"/>
                </a:solidFill>
              </a:rPr>
              <a:t>Slow swimmer (Fatigue)</a:t>
            </a:r>
            <a:endParaRPr lang="en-US" b="1" dirty="0">
              <a:solidFill>
                <a:srgbClr val="1E0FE3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169640" y="1733675"/>
            <a:ext cx="2974360" cy="2040971"/>
            <a:chOff x="4573280" y="1555490"/>
            <a:chExt cx="4268480" cy="2403990"/>
          </a:xfrm>
        </p:grpSpPr>
        <p:pic>
          <p:nvPicPr>
            <p:cNvPr id="12" name="Content Placeholder 3" descr="Screen shot 2013-05-03 at 11.29.47 A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" t="64962" r="352" b="523"/>
            <a:stretch/>
          </p:blipFill>
          <p:spPr>
            <a:xfrm>
              <a:off x="4573280" y="1555490"/>
              <a:ext cx="4268480" cy="240399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252551" y="1560953"/>
              <a:ext cx="3410589" cy="761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29EB32"/>
                  </a:solidFill>
                </a:rPr>
                <a:t>Spherocytes</a:t>
              </a:r>
              <a:r>
                <a:rPr lang="en-US" b="1" dirty="0" smtClean="0">
                  <a:solidFill>
                    <a:srgbClr val="29EB32"/>
                  </a:solidFill>
                </a:rPr>
                <a:t>, Low blood cell count</a:t>
              </a:r>
              <a:endParaRPr lang="en-US" b="1" dirty="0">
                <a:solidFill>
                  <a:srgbClr val="29EB32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827169" y="4990124"/>
            <a:ext cx="1659301" cy="548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E0FE3"/>
                </a:solidFill>
              </a:rPr>
              <a:t>Normal swimmer (Wild Type)</a:t>
            </a:r>
            <a:endParaRPr lang="en-US" b="1" dirty="0">
              <a:solidFill>
                <a:srgbClr val="1E0FE3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More hemoglobin will make fish swim</a:t>
            </a:r>
            <a:endParaRPr lang="en-US" sz="4000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86650" y="1733676"/>
            <a:ext cx="3049280" cy="2040970"/>
            <a:chOff x="304800" y="1587533"/>
            <a:chExt cx="4268480" cy="2379198"/>
          </a:xfrm>
        </p:grpSpPr>
        <p:pic>
          <p:nvPicPr>
            <p:cNvPr id="22" name="Content Placeholder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87533"/>
              <a:ext cx="4268480" cy="237919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851071" y="1729582"/>
              <a:ext cx="3410589" cy="753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Normal blood shape and count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71629" y="5078047"/>
            <a:ext cx="17010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E0FE3"/>
                </a:solidFill>
              </a:rPr>
              <a:t>Normal swimmer (Wild Type)</a:t>
            </a:r>
            <a:endParaRPr lang="en-US" b="1" dirty="0">
              <a:solidFill>
                <a:srgbClr val="1E0FE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155" y="1001194"/>
            <a:ext cx="2744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Wild Type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9" name="Picture 2" descr="http://evolution.berkeley.edu/evolibrary/images/news/zebrafis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41" y="3901666"/>
            <a:ext cx="1701097" cy="109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evolution.berkeley.edu/evolibrary/images/news/zebrafis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134" y="3901666"/>
            <a:ext cx="1701097" cy="109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evolution.berkeley.edu/evolibrary/images/news/zebrafis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169" y="3880635"/>
            <a:ext cx="1659301" cy="108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99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3 -0.00995 C -0.0125 -0.01318 -0.0099 -0.01665 -0.00747 -0.01989 C -0.00642 -0.02128 -0.00434 -0.02405 -0.00434 -0.02382 C -0.00382 -0.0259 -0.00365 -0.02798 -0.00295 -0.02983 C -0.00226 -0.03145 -0.00052 -0.03215 5.55556E-7 -0.034 C 0.00156 -0.03909 0.00174 -0.04464 0.00312 -0.04972 C 0.00226 -0.06198 0.00278 -0.07493 -0.00295 -0.08557 C -0.00417 -0.08788 -0.00608 -0.0895 -0.00747 -0.09158 C -0.00868 -0.09343 -0.00938 -0.09551 -0.01042 -0.0976 C -0.01302 -0.10777 -0.01667 -0.12604 -0.0224 -0.13321 C -0.02379 -0.14154 -0.02483 -0.14801 -0.0283 -0.15518 C -0.02986 -0.16189 -0.03125 -0.16698 -0.0342 -0.17299 C -0.03524 -0.18363 -0.03767 -0.19843 -0.0342 -0.20884 C -0.03247 -0.21392 -0.02535 -0.22086 -0.02535 -0.22063 C -0.02483 -0.22271 -0.02465 -0.22502 -0.02379 -0.22664 C -0.0217 -0.23034 -0.01632 -0.23659 -0.01632 -0.23636 C -0.01372 -0.24815 -0.00642 -0.24815 0.00156 -0.25069 C 0.01059 -0.2537 0.01892 -0.26133 0.02847 -0.26249 C 0.03646 -0.26365 0.04427 -0.26388 0.05226 -0.26457 C 0.06406 -0.26226 0.0651 -0.2618 0.07031 -0.24861 C 0.07205 -0.2389 0.07361 -0.23011 0.07621 -0.22086 C 0.07535 -0.20814 0.075 -0.17646 0.06285 -0.17114 C 0.05417 -0.16027 0.04878 -0.14755 0.0434 -0.13321 C 0.04149 -0.12789 0.03854 -0.12304 0.03733 -0.11748 C 0.03507 -0.108 0.0342 -0.09875 0.03142 -0.0895 C 0.03038 -0.07817 0.0283 -0.06707 0.03142 -0.05574 C 0.03264 -0.05134 0.03542 -0.04787 0.03733 -0.04394 C 0.0401 -0.03816 0.04201 -0.03168 0.04479 -0.0259 C 0.04931 -0.01665 0.06128 -0.00948 0.06875 -0.00601 C 0.06944 -0.00625 0.08455 -0.00902 0.08663 -0.00995 C 0.08871 -0.01087 0.09045 -0.01295 0.09253 -0.01411 C 0.09392 -0.01503 0.09549 -0.01526 0.09705 -0.01596 C 0.10799 -0.02544 0.09514 -0.01272 0.10451 -0.02798 C 0.10573 -0.02983 0.10764 -0.0303 0.10903 -0.03192 C 0.11215 -0.03562 0.1151 -0.04001 0.11806 -0.04394 C 0.125 -0.05319 0.12413 -0.07169 0.12691 -0.08349 C 0.12587 -0.1043 0.12917 -0.11471 0.11493 -0.12142 C 0.10417 -0.12026 0.09687 -0.12419 0.08958 -0.1154 C 0.08646 -0.1117 0.08368 -0.10731 0.08073 -0.10338 C 0.07917 -0.1013 0.07621 -0.0976 0.07621 -0.09736 C 0.0724 -0.08326 0.07778 -0.1006 0.07031 -0.08557 C 0.06823 -0.08141 0.06753 -0.07609 0.0658 -0.07169 C 0.06667 -0.04718 0.06528 -0.01434 0.07621 0.00786 C 0.07795 0.01549 0.08368 0.02983 0.08368 0.03006 C 0.08576 0.04116 0.09062 0.04926 0.0941 0.05967 C 0.09757 0.0703 0.09861 0.08372 0.1 0.09528 C 0.09913 0.10893 0.10087 0.12858 0.09253 0.13899 C 0.09062 0.14408 0.0901 0.14986 0.08819 0.15495 C 0.08715 0.15772 0.08194 0.16142 0.08073 0.16304 C 0.07604 0.16929 0.07795 0.17345 0.07031 0.17877 C 0.05556 0.18894 0.03229 0.19935 0.01649 0.20259 C -0.00104 0.21068 -0.01267 0.20444 -0.02379 0.18871 C -0.0283 0.17206 -0.02205 0.19288 -0.0283 0.17877 C -0.03056 0.17368 -0.0342 0.16304 -0.0342 0.16327 C -0.03611 0.15079 -0.03958 0.13945 -0.04167 0.1272 C -0.04028 0.11494 -0.04097 0.11309 -0.03281 0.10916 C -0.00868 0.11332 -0.02882 0.10869 -0.01632 0.11332 C -0.01233 0.11471 -0.00434 0.11725 -0.00434 0.11748 C 0.01545 0.1161 0.02656 0.12188 0.04045 0.10916 C 0.04566 0.09505 0.04844 0.08719 0.05087 0.07146 C 0.04965 0.05573 0.05 0.04695 0.04479 0.03376 C 0.04219 0.01896 0.03646 0.00532 0.03142 -0.0081 C 0.03073 -0.00995 0.0309 -0.01249 0.02986 -0.01411 C 0.02569 -0.02151 0.0184 -0.03122 0.01354 -0.03793 C 0.01024 -0.05042 0.01458 -0.03885 0.00746 -0.04579 C 0.00017 -0.05273 -0.00469 -0.06383 -0.01337 -0.06776 C -0.01424 -0.06869 -0.03177 -0.08765 -0.03576 -0.0895 C -0.04201 -0.09228 -0.03889 -0.09043 -0.04462 -0.09551 C -0.05295 -0.0939 -0.06042 -0.09135 -0.06858 -0.0895 C -0.07552 -0.0858 -0.08229 -0.08071 -0.08941 -0.07771 C -0.09913 -0.06476 -0.09653 -0.06429 -0.10295 -0.04972 C -0.1092 -0.03538 -0.11406 -0.02475 -0.11632 -0.0081 C -0.1151 0.02289 -0.11545 0.05597 -0.09688 0.07747 C -0.08629 0.08973 -0.09358 0.08557 -0.08507 0.08927 C -0.08212 0.08881 -0.07379 0.08834 -0.07014 0.08534 C -0.06528 0.08141 -0.06181 0.07701 -0.0566 0.07354 C -0.0526 0.06822 -0.04861 0.0629 -0.04462 0.05758 C -0.02865 0.03631 -0.05365 0.06082 -0.03715 0.04556 C -0.03281 0.034 -0.01806 0.00994 -0.00747 0.00994 L 5.55556E-7 1.01758E-6 " pathEditMode="relative" rAng="0" ptsTypes="ffffffffffffffffffffffffffffffffffffffffffffffffffffffffffffffffffffffffffffff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-17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51 0.03353 C -0.13351 0.06661 -0.10643 0.09343 -0.07344 0.09343 C -0.03455 0.09343 -0.02049 0.0636 -0.01459 0.04556 L -0.00851 0.02151 C -0.00243 0.00347 0.0125 -0.02636 0.05642 -0.02636 C 0.08455 -0.02636 0.11649 0.00046 0.11649 0.03353 C 0.11649 0.06661 0.08455 0.09343 0.05642 0.09343 C 0.0125 0.09343 -0.00243 0.0636 -0.00851 0.04556 L -0.01459 0.02151 C -0.02049 0.00347 -0.03455 -0.02636 -0.07344 -0.02636 C -0.10643 -0.02636 -0.13351 0.00046 -0.13351 0.03353 Z " pathEditMode="relative" rAng="0" ptsTypes="ffFffffFfff">
                                      <p:cBhvr>
                                        <p:cTn id="10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35708E-6 C -0.01719 -0.00508 -0.01007 -0.00254 -0.02101 -0.01202 C -0.02726 -0.02474 -0.03681 -0.03515 -0.04774 -0.03977 C -0.04878 -0.04116 -0.04965 -0.04255 -0.05087 -0.04371 C -0.0533 -0.04602 -0.05608 -0.04717 -0.05833 -0.04972 C -0.06181 -0.05365 -0.06389 -0.0592 -0.06719 -0.06359 C -0.06823 -0.06637 -0.06892 -0.06915 -0.07014 -0.07169 C -0.07101 -0.07377 -0.0724 -0.07539 -0.07326 -0.07747 C -0.07587 -0.08441 -0.07726 -0.09088 -0.08073 -0.09736 C -0.08264 -0.10869 -0.08576 -0.12095 -0.08958 -0.13136 C -0.08871 -0.14939 -0.09149 -0.17992 -0.07465 -0.18686 C -0.07101 -0.1901 -0.06649 -0.19426 -0.06267 -0.1968 C -0.05712 -0.2005 -0.05035 -0.19912 -0.04479 -0.20282 C -0.03646 -0.20837 -0.02604 -0.21369 -0.01649 -0.21484 C 0.00139 -0.21716 0.03733 -0.22063 0.03733 -0.22063 C 0.05417 -0.23011 0.07205 -0.23358 0.08802 -0.24653 C 0.09236 -0.25532 0.09254 -0.25393 0.09254 -0.2685 C 0.09254 -0.27705 0.09236 -0.28584 0.09097 -0.2944 C 0.08785 -0.31267 0.07326 -0.31452 0.06267 -0.31822 C 0.05451 -0.3166 0.04757 -0.31544 0.04028 -0.31013 C 0.02483 -0.29879 0.01736 -0.27659 0.0059 -0.2604 C -0.00139 -0.21877 0.01979 -0.1975 0.03576 -0.16697 C 0.03802 -0.16258 0.03924 -0.15749 0.04167 -0.1531 C 0.05868 -0.12211 0.03611 -0.1709 0.05365 -0.13529 C 0.05486 -0.13274 0.05521 -0.12951 0.0566 -0.12719 C 0.06198 -0.11748 0.06979 -0.10985 0.07604 -0.10152 C 0.08229 -0.0932 0.08663 -0.0821 0.09254 -0.07354 C 0.09566 -0.06915 0.09983 -0.06614 0.10295 -0.06174 C 0.11059 -0.05087 0.11615 -0.03792 0.1224 -0.0259 C 0.12483 -0.01572 0.12569 -0.00693 0.12674 0.00394 C 0.12569 0.01666 0.12604 0.02706 0.12083 0.0377 C 0.11892 0.04718 0.11701 0.05065 0.11181 0.05759 C 0.10868 0.0754 0.09444 0.09251 0.08212 0.09945 C 0.07778 0.10477 0.07135 0.10893 0.06563 0.11124 C 0.05712 0.11864 0.05382 0.11703 0.04323 0.11518 C 0.0349 0.11171 0.03004 0.10962 0.02379 0.1013 C 0.02101 0.08673 0.01701 0.07239 0.01493 0.05759 C 0.01649 0.03539 0.02031 0.00139 0.03576 -0.01202 C 0.04028 -0.01133 0.04479 -0.01133 0.04913 -0.00994 C 0.05399 -0.00832 0.05851 0.00024 0.06267 0.00394 C 0.06944 0.01874 0.06892 0.0266 0.07309 0.04163 C 0.07552 0.06036 0.07813 0.07863 0.08056 0.09737 C 0.07569 0.12211 0.05729 0.14501 0.04028 0.15703 C 0.01823 0.17276 -0.00677 0.18918 -0.03142 0.19681 C -0.04306 0.20028 -0.05538 0.20074 -0.06719 0.20283 C -0.09965 0.20213 -0.14809 0.22688 -0.16875 0.18479 C -0.16649 0.15426 -0.16562 0.12234 -0.15833 0.09344 C -0.1559 0.08395 -0.15417 0.07517 -0.14774 0.06962 C -0.13437 0.07031 -0.12083 0.07031 -0.10746 0.07147 C -0.10121 0.07193 -0.09288 0.07632 -0.08663 0.07748 C -0.07934 0.08095 -0.07187 0.08349 -0.06424 0.08534 C -0.05972 0.08465 -0.05503 0.0858 -0.05087 0.08349 C -0.04757 0.08164 -0.04687 0.06846 -0.04635 0.06568 C -0.04358 0.0532 -0.03889 0.04233 -0.03594 0.02984 C -0.03698 0.01596 -0.03767 0.00185 -0.03889 -0.01202 C -0.03958 -0.02012 -0.0441 -0.02867 -0.04635 -0.03584 C -0.05208 -0.05365 -0.06493 -0.07701 -0.07621 -0.0895 C -0.08264 -0.09667 -0.09115 -0.09852 -0.09861 -0.10337 C -0.10503 -0.10268 -0.11163 -0.1036 -0.11788 -0.10152 C -0.1217 -0.10013 -0.12483 -0.07562 -0.12535 -0.07169 C -0.12448 -0.05781 -0.12448 -0.04162 -0.12101 -0.02798 C -0.11736 -0.01341 -0.11076 -0.00254 -0.10451 0.00995 C -0.09983 0.01943 -0.09271 0.02961 -0.08507 0.03585 C -0.0776 0.04209 -0.06667 0.04325 -0.05833 0.04764 C -0.04514 0.04626 -0.03681 0.0451 -0.02535 0.0377 C -0.01701 0.02082 -0.01719 0.00694 -0.00608 -0.00809 C -0.00556 -0.00994 -0.00538 -0.01202 -0.00451 -0.01387 C -0.00382 -0.01549 -0.00156 -0.01803 -0.00156 -0.01803 L -0.00608 -0.03584 " pathEditMode="relative" ptsTypes="fffffffffffffffffffffffffffffffffffffffffffffffffffffffffffffffffff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Future Directions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we relieve anemia symptoms of those with HS?</a:t>
            </a:r>
          </a:p>
          <a:p>
            <a:pPr lvl="1"/>
            <a:r>
              <a:rPr lang="en-US" dirty="0" smtClean="0"/>
              <a:t>Continue studies in mice to better see behavioral changes</a:t>
            </a:r>
          </a:p>
        </p:txBody>
      </p:sp>
    </p:spTree>
    <p:extLst>
      <p:ext uri="{BB962C8B-B14F-4D97-AF65-F5344CB8AC3E}">
        <p14:creationId xmlns:p14="http://schemas.microsoft.com/office/powerpoint/2010/main" val="287683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Red Blood Cell Membrane Structure</a:t>
            </a:r>
            <a:endParaRPr lang="en-US" b="1" dirty="0"/>
          </a:p>
        </p:txBody>
      </p:sp>
      <p:pic>
        <p:nvPicPr>
          <p:cNvPr id="3074" name="Picture 2" descr="http://ars.els-cdn.com/content/image/1-s2.0-S1740676505000891-g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08249"/>
            <a:ext cx="8534400" cy="487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172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Liem</a:t>
            </a:r>
            <a:r>
              <a:rPr lang="en-US" sz="1400" dirty="0"/>
              <a:t> and Gallagher. </a:t>
            </a:r>
            <a:r>
              <a:rPr lang="en-US" sz="1400" dirty="0" smtClean="0"/>
              <a:t>2005. Molecular </a:t>
            </a:r>
            <a:r>
              <a:rPr lang="en-US" sz="1400" dirty="0"/>
              <a:t>mechanisms in the inherited red cell membrane </a:t>
            </a:r>
            <a:r>
              <a:rPr lang="en-US" sz="1400" dirty="0" smtClean="0"/>
              <a:t>disorders. Science Direct </a:t>
            </a:r>
            <a:r>
              <a:rPr lang="en-US" sz="1400" dirty="0" err="1" smtClean="0"/>
              <a:t>Vol</a:t>
            </a:r>
            <a:r>
              <a:rPr lang="en-US" sz="1400" dirty="0" smtClean="0"/>
              <a:t> 2. Issue 4. </a:t>
            </a:r>
            <a:r>
              <a:rPr lang="en-US" sz="1400" dirty="0"/>
              <a:t>539-545. http://dx.doi.org/10.1016/j.ddmec.2005.11.004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819400" y="3058035"/>
            <a:ext cx="3505200" cy="2565525"/>
            <a:chOff x="2819400" y="3058035"/>
            <a:chExt cx="3505200" cy="2565525"/>
          </a:xfrm>
        </p:grpSpPr>
        <p:sp>
          <p:nvSpPr>
            <p:cNvPr id="3" name="Rectangle 2"/>
            <p:cNvSpPr/>
            <p:nvPr/>
          </p:nvSpPr>
          <p:spPr>
            <a:xfrm>
              <a:off x="2971800" y="5166360"/>
              <a:ext cx="1219200" cy="4572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105400" y="3058035"/>
              <a:ext cx="1219200" cy="4572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953000" y="4739640"/>
              <a:ext cx="1219200" cy="4572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19400" y="3810000"/>
              <a:ext cx="381000" cy="3810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10" name="7-Point Star 9"/>
          <p:cNvSpPr/>
          <p:nvPr/>
        </p:nvSpPr>
        <p:spPr>
          <a:xfrm>
            <a:off x="1684020" y="3545715"/>
            <a:ext cx="1287780" cy="1209165"/>
          </a:xfrm>
          <a:prstGeom prst="star7">
            <a:avLst/>
          </a:prstGeom>
          <a:noFill/>
          <a:ln w="76200">
            <a:solidFill>
              <a:srgbClr val="1E0FE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81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HS is caused by mutations in Ank1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773363"/>
          </a:xfrm>
        </p:spPr>
        <p:txBody>
          <a:bodyPr/>
          <a:lstStyle/>
          <a:p>
            <a:r>
              <a:rPr lang="en-US" dirty="0" smtClean="0"/>
              <a:t>Missense mutations usually lead to decreased </a:t>
            </a:r>
            <a:r>
              <a:rPr lang="en-US" dirty="0" err="1" smtClean="0"/>
              <a:t>ankyrin</a:t>
            </a:r>
            <a:r>
              <a:rPr lang="en-US" dirty="0" smtClean="0"/>
              <a:t> and mild symptoms</a:t>
            </a:r>
          </a:p>
          <a:p>
            <a:r>
              <a:rPr lang="en-US" dirty="0" smtClean="0"/>
              <a:t>Nonsense and </a:t>
            </a:r>
            <a:r>
              <a:rPr lang="en-US" dirty="0" err="1" smtClean="0"/>
              <a:t>frameshift</a:t>
            </a:r>
            <a:r>
              <a:rPr lang="en-US" dirty="0" smtClean="0"/>
              <a:t> mutations associated with dominant inheritance and severe anemia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79696" y="1740932"/>
            <a:ext cx="8731577" cy="1219200"/>
            <a:chOff x="762000" y="1600200"/>
            <a:chExt cx="7391400" cy="914400"/>
          </a:xfrm>
        </p:grpSpPr>
        <p:sp>
          <p:nvSpPr>
            <p:cNvPr id="7" name="Rectangle 6"/>
            <p:cNvSpPr/>
            <p:nvPr/>
          </p:nvSpPr>
          <p:spPr>
            <a:xfrm>
              <a:off x="762000" y="1600200"/>
              <a:ext cx="7391400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66800" y="1600200"/>
              <a:ext cx="1981200" cy="9144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Ankyrin</a:t>
              </a:r>
              <a:r>
                <a:rPr lang="en-US" dirty="0" smtClean="0"/>
                <a:t> Repeat</a:t>
              </a:r>
              <a:endParaRPr lang="en-US" dirty="0"/>
            </a:p>
          </p:txBody>
        </p:sp>
        <p:sp>
          <p:nvSpPr>
            <p:cNvPr id="9" name="Regular Pentagon 8"/>
            <p:cNvSpPr/>
            <p:nvPr/>
          </p:nvSpPr>
          <p:spPr>
            <a:xfrm>
              <a:off x="3429000" y="1600200"/>
              <a:ext cx="990600" cy="914400"/>
            </a:xfrm>
            <a:prstGeom prst="pentago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ZU5</a:t>
              </a:r>
              <a:endParaRPr lang="en-US" dirty="0"/>
            </a:p>
          </p:txBody>
        </p:sp>
        <p:sp>
          <p:nvSpPr>
            <p:cNvPr id="10" name="Hexagon 9"/>
            <p:cNvSpPr/>
            <p:nvPr/>
          </p:nvSpPr>
          <p:spPr>
            <a:xfrm>
              <a:off x="5562600" y="1600200"/>
              <a:ext cx="1219200" cy="914400"/>
            </a:xfrm>
            <a:prstGeom prst="hexago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DEATH</a:t>
              </a:r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74395" y="6324600"/>
            <a:ext cx="2340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Eber</a:t>
            </a:r>
            <a:r>
              <a:rPr lang="en-US" dirty="0" smtClean="0"/>
              <a:t> et al. 1996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4936" y="1371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Human Ank1 Protein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30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Anemia as a symptom of HS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914400" y="1186934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www.youtube.com/watch?feature=player_embedded&amp;v=88KWpmKtUJ8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146" name="Picture 2" descr="http://upload.wikimedia.org/wikipedia/commons/9/92/DIC_With_Microangiopathic_Hemolytic_Anemia_(30192098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13098"/>
            <a:ext cx="6705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565760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http://upload.wikimedia.org/wikipedia/commons/9/92/DIC_With_Microangiopathic_Hemolytic_Anemia_(301920983).jpg</a:t>
            </a:r>
            <a:endParaRPr lang="en-US" sz="1200" dirty="0"/>
          </a:p>
        </p:txBody>
      </p:sp>
      <p:pic>
        <p:nvPicPr>
          <p:cNvPr id="9" name="Picture 2" descr="http://media.tumblr.com/tumblr_mc403vutHA1r9he9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58" y="1787395"/>
            <a:ext cx="1698471" cy="169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495071" y="2064099"/>
            <a:ext cx="3314929" cy="3308001"/>
            <a:chOff x="495071" y="2064099"/>
            <a:chExt cx="3314929" cy="3308001"/>
          </a:xfrm>
        </p:grpSpPr>
        <p:sp>
          <p:nvSpPr>
            <p:cNvPr id="3" name="Oval 2"/>
            <p:cNvSpPr/>
            <p:nvPr/>
          </p:nvSpPr>
          <p:spPr>
            <a:xfrm>
              <a:off x="2667000" y="3505200"/>
              <a:ext cx="1143000" cy="1143000"/>
            </a:xfrm>
            <a:prstGeom prst="ellips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19200" y="4229100"/>
              <a:ext cx="1143000" cy="1143000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914400" y="3485866"/>
              <a:ext cx="533400" cy="743234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495071" y="2781300"/>
              <a:ext cx="686029" cy="704566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968992" y="2064099"/>
              <a:ext cx="500415" cy="563770"/>
            </a:xfrm>
            <a:prstGeom prst="ellips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stCxn id="14" idx="6"/>
            </p:cNvCxnSpPr>
            <p:nvPr/>
          </p:nvCxnSpPr>
          <p:spPr>
            <a:xfrm>
              <a:off x="1469407" y="2345984"/>
              <a:ext cx="1349993" cy="1235416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621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ANK1 is very well conserved</a:t>
            </a:r>
            <a:endParaRPr lang="en-US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152400" y="1295400"/>
            <a:ext cx="8534400" cy="5181600"/>
            <a:chOff x="152400" y="1295400"/>
            <a:chExt cx="8534400" cy="5181600"/>
          </a:xfrm>
        </p:grpSpPr>
        <p:sp>
          <p:nvSpPr>
            <p:cNvPr id="19" name="TextBox 18"/>
            <p:cNvSpPr txBox="1"/>
            <p:nvPr/>
          </p:nvSpPr>
          <p:spPr>
            <a:xfrm>
              <a:off x="152400" y="57912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Worm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2400" y="15240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Human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2400" y="48006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Zebrafi</a:t>
              </a:r>
              <a:endParaRPr lang="en-US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066800" y="1295400"/>
              <a:ext cx="7391400" cy="914400"/>
              <a:chOff x="914400" y="1600200"/>
              <a:chExt cx="7391400" cy="91440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914400" y="1600200"/>
                <a:ext cx="7391400" cy="914400"/>
                <a:chOff x="762000" y="1600200"/>
                <a:chExt cx="7391400" cy="914400"/>
              </a:xfrm>
            </p:grpSpPr>
            <p:sp>
              <p:nvSpPr>
                <p:cNvPr id="4" name="Rectangle 3"/>
                <p:cNvSpPr/>
                <p:nvPr/>
              </p:nvSpPr>
              <p:spPr>
                <a:xfrm>
                  <a:off x="762000" y="1600200"/>
                  <a:ext cx="7391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ectangle 4"/>
                <p:cNvSpPr/>
                <p:nvPr/>
              </p:nvSpPr>
              <p:spPr>
                <a:xfrm>
                  <a:off x="1066800" y="1600200"/>
                  <a:ext cx="1981200" cy="914400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err="1" smtClean="0"/>
                    <a:t>Ankyrin</a:t>
                  </a:r>
                  <a:r>
                    <a:rPr lang="en-US" dirty="0" smtClean="0"/>
                    <a:t> Repeat</a:t>
                  </a:r>
                  <a:endParaRPr lang="en-US" dirty="0"/>
                </a:p>
              </p:txBody>
            </p:sp>
            <p:sp>
              <p:nvSpPr>
                <p:cNvPr id="6" name="Regular Pentagon 5"/>
                <p:cNvSpPr/>
                <p:nvPr/>
              </p:nvSpPr>
              <p:spPr>
                <a:xfrm>
                  <a:off x="3429000" y="1600200"/>
                  <a:ext cx="990600" cy="914400"/>
                </a:xfrm>
                <a:prstGeom prst="pentagon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ZU5</a:t>
                  </a:r>
                  <a:endParaRPr lang="en-US" dirty="0"/>
                </a:p>
              </p:txBody>
            </p:sp>
            <p:sp>
              <p:nvSpPr>
                <p:cNvPr id="7" name="Hexagon 6"/>
                <p:cNvSpPr/>
                <p:nvPr/>
              </p:nvSpPr>
              <p:spPr>
                <a:xfrm>
                  <a:off x="5562600" y="1600200"/>
                  <a:ext cx="1219200" cy="914400"/>
                </a:xfrm>
                <a:prstGeom prst="hexagon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DEATH</a:t>
                  </a:r>
                  <a:endParaRPr lang="en-US" dirty="0"/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>
              <a:xfrm>
                <a:off x="7239000" y="1905000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1880aa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1066800" y="4495800"/>
              <a:ext cx="7620000" cy="914400"/>
              <a:chOff x="914400" y="2819400"/>
              <a:chExt cx="7620000" cy="9144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914400" y="2819400"/>
                <a:ext cx="76200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371600" y="2819400"/>
                <a:ext cx="2042474" cy="9144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/>
                  <a:t>Ankyrin</a:t>
                </a:r>
                <a:r>
                  <a:rPr lang="en-US" dirty="0" smtClean="0"/>
                  <a:t> Repeat</a:t>
                </a:r>
                <a:endParaRPr lang="en-US" dirty="0"/>
              </a:p>
            </p:txBody>
          </p:sp>
          <p:sp>
            <p:nvSpPr>
              <p:cNvPr id="11" name="Regular Pentagon 10"/>
              <p:cNvSpPr/>
              <p:nvPr/>
            </p:nvSpPr>
            <p:spPr>
              <a:xfrm>
                <a:off x="3810000" y="2819400"/>
                <a:ext cx="1021237" cy="914400"/>
              </a:xfrm>
              <a:prstGeom prst="pentagon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ZU5</a:t>
                </a:r>
                <a:endParaRPr lang="en-US" dirty="0"/>
              </a:p>
            </p:txBody>
          </p:sp>
          <p:sp>
            <p:nvSpPr>
              <p:cNvPr id="12" name="Hexagon 11"/>
              <p:cNvSpPr/>
              <p:nvPr/>
            </p:nvSpPr>
            <p:spPr>
              <a:xfrm>
                <a:off x="5943600" y="2819400"/>
                <a:ext cx="1256907" cy="914400"/>
              </a:xfrm>
              <a:prstGeom prst="hexagon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DEATH</a:t>
                </a:r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467600" y="3124200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1981aa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52400" y="37338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Mouse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52400" y="26670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Chimp</a:t>
              </a:r>
              <a:endParaRPr lang="en-US" dirty="0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066800" y="2362200"/>
              <a:ext cx="7391400" cy="914400"/>
              <a:chOff x="914400" y="1600200"/>
              <a:chExt cx="7391400" cy="914400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914400" y="1600200"/>
                <a:ext cx="7391400" cy="914400"/>
                <a:chOff x="762000" y="1600200"/>
                <a:chExt cx="7391400" cy="914400"/>
              </a:xfrm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762000" y="1600200"/>
                  <a:ext cx="7391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1066800" y="1600200"/>
                  <a:ext cx="1981200" cy="914400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err="1" smtClean="0"/>
                    <a:t>Ankyrin</a:t>
                  </a:r>
                  <a:r>
                    <a:rPr lang="en-US" dirty="0" smtClean="0"/>
                    <a:t> Repeat</a:t>
                  </a:r>
                  <a:endParaRPr lang="en-US" dirty="0"/>
                </a:p>
              </p:txBody>
            </p:sp>
            <p:sp>
              <p:nvSpPr>
                <p:cNvPr id="28" name="Regular Pentagon 27"/>
                <p:cNvSpPr/>
                <p:nvPr/>
              </p:nvSpPr>
              <p:spPr>
                <a:xfrm>
                  <a:off x="3429000" y="1600200"/>
                  <a:ext cx="990600" cy="914400"/>
                </a:xfrm>
                <a:prstGeom prst="pentagon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ZU5</a:t>
                  </a:r>
                  <a:endParaRPr lang="en-US" dirty="0"/>
                </a:p>
              </p:txBody>
            </p:sp>
            <p:sp>
              <p:nvSpPr>
                <p:cNvPr id="29" name="Hexagon 28"/>
                <p:cNvSpPr/>
                <p:nvPr/>
              </p:nvSpPr>
              <p:spPr>
                <a:xfrm>
                  <a:off x="5562600" y="1600200"/>
                  <a:ext cx="1219200" cy="914400"/>
                </a:xfrm>
                <a:prstGeom prst="hexagon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DEATH</a:t>
                  </a:r>
                  <a:endParaRPr lang="en-US" dirty="0"/>
                </a:p>
              </p:txBody>
            </p:sp>
          </p:grpSp>
          <p:sp>
            <p:nvSpPr>
              <p:cNvPr id="25" name="TextBox 24"/>
              <p:cNvSpPr txBox="1"/>
              <p:nvPr/>
            </p:nvSpPr>
            <p:spPr>
              <a:xfrm>
                <a:off x="7239000" y="1905000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1880aa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1066800" y="3429000"/>
              <a:ext cx="7467600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524000" y="3429000"/>
              <a:ext cx="1981200" cy="9144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Ankyrin</a:t>
              </a:r>
              <a:r>
                <a:rPr lang="en-US" dirty="0" smtClean="0"/>
                <a:t> Repeat</a:t>
              </a:r>
              <a:endParaRPr lang="en-US" dirty="0"/>
            </a:p>
          </p:txBody>
        </p:sp>
        <p:sp>
          <p:nvSpPr>
            <p:cNvPr id="35" name="Regular Pentagon 34"/>
            <p:cNvSpPr/>
            <p:nvPr/>
          </p:nvSpPr>
          <p:spPr>
            <a:xfrm>
              <a:off x="3886200" y="3429000"/>
              <a:ext cx="990600" cy="914400"/>
            </a:xfrm>
            <a:prstGeom prst="pentago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ZU5</a:t>
              </a:r>
              <a:endParaRPr lang="en-US" dirty="0"/>
            </a:p>
          </p:txBody>
        </p:sp>
        <p:sp>
          <p:nvSpPr>
            <p:cNvPr id="36" name="Hexagon 35"/>
            <p:cNvSpPr/>
            <p:nvPr/>
          </p:nvSpPr>
          <p:spPr>
            <a:xfrm>
              <a:off x="6019800" y="3429000"/>
              <a:ext cx="1219200" cy="914400"/>
            </a:xfrm>
            <a:prstGeom prst="hexago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DEATH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543800" y="37338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1907aa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066800" y="5562600"/>
              <a:ext cx="7620000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371600" y="5562600"/>
              <a:ext cx="2042474" cy="9144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Ankyrin</a:t>
              </a:r>
              <a:r>
                <a:rPr lang="en-US" dirty="0" smtClean="0"/>
                <a:t> Repeat</a:t>
              </a:r>
              <a:endParaRPr lang="en-US" dirty="0"/>
            </a:p>
          </p:txBody>
        </p:sp>
        <p:sp>
          <p:nvSpPr>
            <p:cNvPr id="40" name="Regular Pentagon 39"/>
            <p:cNvSpPr/>
            <p:nvPr/>
          </p:nvSpPr>
          <p:spPr>
            <a:xfrm>
              <a:off x="4038600" y="5562600"/>
              <a:ext cx="1021237" cy="914400"/>
            </a:xfrm>
            <a:prstGeom prst="pentago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ZU5</a:t>
              </a:r>
              <a:endParaRPr lang="en-US" dirty="0"/>
            </a:p>
          </p:txBody>
        </p:sp>
        <p:sp>
          <p:nvSpPr>
            <p:cNvPr id="41" name="Hexagon 40"/>
            <p:cNvSpPr/>
            <p:nvPr/>
          </p:nvSpPr>
          <p:spPr>
            <a:xfrm>
              <a:off x="6477000" y="5562600"/>
              <a:ext cx="1256907" cy="914400"/>
            </a:xfrm>
            <a:prstGeom prst="hexago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DEATH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772400" y="58674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6994aa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270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ANK1 Phylogeny</a:t>
            </a:r>
            <a:endParaRPr lang="en-US" b="1" dirty="0"/>
          </a:p>
        </p:txBody>
      </p:sp>
      <p:pic>
        <p:nvPicPr>
          <p:cNvPr id="4098" name="Picture 2" descr="http://zeitlergen677s13.weebly.com/uploads/1/6/7/7/16779380/55781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1510"/>
            <a:ext cx="9144000" cy="580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5135880" y="6292798"/>
            <a:ext cx="1066800" cy="565202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evolution.berkeley.edu/evolibrary/images/news/zebrafi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566410"/>
            <a:ext cx="23812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819400" y="2362200"/>
            <a:ext cx="5410200" cy="4480560"/>
            <a:chOff x="2819400" y="2362200"/>
            <a:chExt cx="5410200" cy="4480560"/>
          </a:xfrm>
        </p:grpSpPr>
        <p:sp>
          <p:nvSpPr>
            <p:cNvPr id="4" name="Rectangle 3"/>
            <p:cNvSpPr/>
            <p:nvPr/>
          </p:nvSpPr>
          <p:spPr>
            <a:xfrm>
              <a:off x="2819400" y="2362200"/>
              <a:ext cx="3383280" cy="448056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324600" y="3200554"/>
              <a:ext cx="1905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FF0000"/>
                  </a:solidFill>
                </a:rPr>
                <a:t>BLOOD</a:t>
              </a:r>
              <a:endParaRPr lang="en-US" sz="4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555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Human Blood vs. </a:t>
            </a:r>
            <a:r>
              <a:rPr lang="en-US" b="1" dirty="0" err="1" smtClean="0"/>
              <a:t>Zebrafish</a:t>
            </a:r>
            <a:r>
              <a:rPr lang="en-US" b="1" dirty="0" smtClean="0"/>
              <a:t> Blood</a:t>
            </a:r>
            <a:endParaRPr lang="en-US" b="1" dirty="0"/>
          </a:p>
        </p:txBody>
      </p:sp>
      <p:pic>
        <p:nvPicPr>
          <p:cNvPr id="6146" name="Picture 2" descr="Unfortunately we are unable to provide accessible alternative text for this. If you require assistance to access this image, please contact help@nature.com or the author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38"/>
          <a:stretch/>
        </p:blipFill>
        <p:spPr bwMode="auto">
          <a:xfrm>
            <a:off x="914400" y="1219199"/>
            <a:ext cx="3807358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6585466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Davidson and </a:t>
            </a:r>
            <a:r>
              <a:rPr lang="en-US" sz="1200" dirty="0" err="1" smtClean="0"/>
              <a:t>Zon</a:t>
            </a:r>
            <a:r>
              <a:rPr lang="en-US" sz="1200" dirty="0" smtClean="0"/>
              <a:t>, 2004</a:t>
            </a:r>
            <a:endParaRPr lang="en-US" sz="1200" dirty="0"/>
          </a:p>
        </p:txBody>
      </p:sp>
      <p:pic>
        <p:nvPicPr>
          <p:cNvPr id="6148" name="Picture 4" descr="Figure 1. The zebrafish vascular sys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3939886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19400" y="658546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4"/>
              </a:rPr>
              <a:t>http://2009annualreport.nichd.nih.gov/svo.html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379862" y="6080372"/>
            <a:ext cx="8763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5"/>
              </a:rPr>
              <a:t>https://www.youtube.com/watch?feature=player_embedded&amp;v=5l7RQAK8DH8</a:t>
            </a:r>
            <a:endParaRPr lang="en-US" dirty="0"/>
          </a:p>
        </p:txBody>
      </p:sp>
      <p:pic>
        <p:nvPicPr>
          <p:cNvPr id="6150" name="Picture 6" descr="Blood stem cells emerging in the floor of the dorsal aorta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525" y="2743200"/>
            <a:ext cx="3810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90600" y="1752600"/>
            <a:ext cx="36576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3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Mutant </a:t>
            </a:r>
            <a:r>
              <a:rPr lang="en-US" b="1" dirty="0" err="1" smtClean="0"/>
              <a:t>zebrafish</a:t>
            </a:r>
            <a:r>
              <a:rPr lang="en-US" b="1" dirty="0" smtClean="0"/>
              <a:t> have anemia phenotypes</a:t>
            </a:r>
            <a:endParaRPr lang="en-US" b="1" dirty="0"/>
          </a:p>
        </p:txBody>
      </p:sp>
      <p:pic>
        <p:nvPicPr>
          <p:cNvPr id="4" name="Picture 2" descr="http://ars.els-cdn.com/content/image/1-s2.0-S1740676505000891-g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1676400"/>
            <a:ext cx="8534400" cy="487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143000" y="2590800"/>
            <a:ext cx="1569720" cy="172212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514600" y="4189599"/>
            <a:ext cx="762000" cy="7629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0980" y="2184090"/>
            <a:ext cx="1234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Merlot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906780" y="4113866"/>
            <a:ext cx="2217420" cy="192117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124200" y="5562600"/>
            <a:ext cx="914400" cy="7629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0980" y="3646800"/>
            <a:ext cx="1295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Riesling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325534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Liem</a:t>
            </a:r>
            <a:r>
              <a:rPr lang="en-US" sz="1200" dirty="0"/>
              <a:t> and Gallagher. </a:t>
            </a:r>
            <a:r>
              <a:rPr lang="en-US" sz="1200" dirty="0" smtClean="0"/>
              <a:t>2005. Molecular </a:t>
            </a:r>
            <a:r>
              <a:rPr lang="en-US" sz="1200" dirty="0"/>
              <a:t>mechanisms in the inherited red cell membrane </a:t>
            </a:r>
            <a:r>
              <a:rPr lang="en-US" sz="1200" dirty="0" smtClean="0"/>
              <a:t>disorders. Science Direct </a:t>
            </a:r>
            <a:r>
              <a:rPr lang="en-US" sz="1200" dirty="0" err="1" smtClean="0"/>
              <a:t>Vol</a:t>
            </a:r>
            <a:r>
              <a:rPr lang="en-US" sz="1200" dirty="0" smtClean="0"/>
              <a:t> 2. Issue 4. </a:t>
            </a:r>
            <a:r>
              <a:rPr lang="en-US" sz="1200" dirty="0"/>
              <a:t>539-545. http://dx.doi.org/10.1016/j.ddmec.2005.11.004</a:t>
            </a:r>
          </a:p>
        </p:txBody>
      </p:sp>
    </p:spTree>
    <p:extLst>
      <p:ext uri="{BB962C8B-B14F-4D97-AF65-F5344CB8AC3E}">
        <p14:creationId xmlns:p14="http://schemas.microsoft.com/office/powerpoint/2010/main" val="187105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1260</TotalTime>
  <Words>500</Words>
  <Application>Microsoft Office PowerPoint</Application>
  <PresentationFormat>On-screen Show (4:3)</PresentationFormat>
  <Paragraphs>119</Paragraphs>
  <Slides>21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Hereditary Spherocytosis</vt:lpstr>
      <vt:lpstr>What Is Hereditary Spherocytosis (HS)?</vt:lpstr>
      <vt:lpstr>Red Blood Cell Membrane Structure</vt:lpstr>
      <vt:lpstr>HS is caused by mutations in Ank1</vt:lpstr>
      <vt:lpstr>Anemia as a symptom of HS</vt:lpstr>
      <vt:lpstr>ANK1 is very well conserved</vt:lpstr>
      <vt:lpstr>ANK1 Phylogeny</vt:lpstr>
      <vt:lpstr>Human Blood vs. Zebrafish Blood</vt:lpstr>
      <vt:lpstr>Mutant zebrafish have anemia phenotypes</vt:lpstr>
      <vt:lpstr>Hypothesis: The paw phenotype is caused by an ankyrin mutation</vt:lpstr>
      <vt:lpstr>Experiment 1: Genome sequencing to identify sti and paw mutations</vt:lpstr>
      <vt:lpstr>Sequencing the paw phenotype</vt:lpstr>
      <vt:lpstr>PowerPoint Presentation</vt:lpstr>
      <vt:lpstr>Hemolytic anemia causes lack of hemoglobin</vt:lpstr>
      <vt:lpstr>Can I modulate hemoglobin in paw mutants to rescue the fatigue phenotype?</vt:lpstr>
      <vt:lpstr>Experiment 2: Chemical screen to reduce fatigue</vt:lpstr>
      <vt:lpstr>Human hemoglobin transcription is activated by Klf1</vt:lpstr>
      <vt:lpstr>Klf1 Homolog in Zebrafish</vt:lpstr>
      <vt:lpstr>Chemical screen to modulate Klf4</vt:lpstr>
      <vt:lpstr>PowerPoint Presentation</vt:lpstr>
      <vt:lpstr>Future Directions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Hereditary Spherocytosis</dc:title>
  <dc:creator>kumar</dc:creator>
  <cp:lastModifiedBy>kumar</cp:lastModifiedBy>
  <cp:revision>69</cp:revision>
  <dcterms:created xsi:type="dcterms:W3CDTF">2013-04-26T01:18:52Z</dcterms:created>
  <dcterms:modified xsi:type="dcterms:W3CDTF">2013-05-17T21:28:40Z</dcterms:modified>
</cp:coreProperties>
</file>